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964" r:id="rId1"/>
  </p:sldMasterIdLst>
  <p:notesMasterIdLst>
    <p:notesMasterId r:id="rId11"/>
  </p:notesMasterIdLst>
  <p:handoutMasterIdLst>
    <p:handoutMasterId r:id="rId12"/>
  </p:handoutMasterIdLst>
  <p:sldIdLst>
    <p:sldId id="409" r:id="rId2"/>
    <p:sldId id="455" r:id="rId3"/>
    <p:sldId id="484" r:id="rId4"/>
    <p:sldId id="476" r:id="rId5"/>
    <p:sldId id="482" r:id="rId6"/>
    <p:sldId id="477" r:id="rId7"/>
    <p:sldId id="480" r:id="rId8"/>
    <p:sldId id="481" r:id="rId9"/>
    <p:sldId id="456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D6F9E6F2-2C7D-4B44-8BC5-BB26CA128756}">
          <p14:sldIdLst>
            <p14:sldId id="409"/>
          </p14:sldIdLst>
        </p14:section>
        <p14:section name="Day 1" id="{30C636D2-2FA2-6F43-A586-D94FD4CB996C}">
          <p14:sldIdLst>
            <p14:sldId id="455"/>
            <p14:sldId id="484"/>
            <p14:sldId id="476"/>
            <p14:sldId id="482"/>
            <p14:sldId id="477"/>
            <p14:sldId id="480"/>
            <p14:sldId id="481"/>
            <p14:sldId id="456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E13C3"/>
    <a:srgbClr val="0D0C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0032" autoAdjust="0"/>
  </p:normalViewPr>
  <p:slideViewPr>
    <p:cSldViewPr snapToGrid="0" snapToObjects="1">
      <p:cViewPr>
        <p:scale>
          <a:sx n="63" d="100"/>
          <a:sy n="63" d="100"/>
        </p:scale>
        <p:origin x="-68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6" d="100"/>
        <a:sy n="106" d="100"/>
      </p:scale>
      <p:origin x="0" y="33512"/>
    </p:cViewPr>
  </p:sorterViewPr>
  <p:notesViewPr>
    <p:cSldViewPr snapToGrid="0" snapToObjects="1">
      <p:cViewPr varScale="1">
        <p:scale>
          <a:sx n="70" d="100"/>
          <a:sy n="70" d="100"/>
        </p:scale>
        <p:origin x="-3544" y="-12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notesMaster" Target="notesMasters/notesMaster1.xml"/><Relationship Id="rId12" Type="http://schemas.openxmlformats.org/officeDocument/2006/relationships/handoutMaster" Target="handoutMasters/handoutMaster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DF9B9D-1478-0049-B168-78DC365DDD35}" type="datetimeFigureOut">
              <a:rPr lang="en-US" smtClean="0"/>
              <a:t>11/11/18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8AA4C8-DC46-7848-AC39-71EE99ABCB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5872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hyperlink" Target="http://www.teacheroffduty.com" TargetMode="Externa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0851F2-B621-BE42-87BD-19E1B4A15E54}" type="datetimeFigureOut">
              <a:rPr lang="en-US" smtClean="0"/>
              <a:t>11/11/18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i="1" dirty="0" smtClean="0"/>
              <a:t>Copyright © 2017 Jeanne Wolz,. </a:t>
            </a:r>
            <a:r>
              <a:rPr lang="en-US" sz="1200" i="1" dirty="0" smtClean="0">
                <a:hlinkClick r:id="rId2"/>
              </a:rPr>
              <a:t>www.teacheroffduty.com</a:t>
            </a:r>
            <a:r>
              <a:rPr lang="en-US" sz="1200" i="1" dirty="0" smtClean="0"/>
              <a:t>.  For classroom use only by a single teacher. Please purchase one licensure per teacher using this product. All rights reserved.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C30DBF-4623-024C-8862-46B4E3DC53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8505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marR="0" indent="0" algn="l" defTabSz="457200" rtl="0" eaLnBrk="1" fontAlgn="auto" latinLnBrk="0" hangingPunct="1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Relationship Id="rId3" Type="http://schemas.openxmlformats.org/officeDocument/2006/relationships/hyperlink" Target="http://www.teacheroffduty.com" TargetMode="Externa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Relationship Id="rId3" Type="http://schemas.openxmlformats.org/officeDocument/2006/relationships/hyperlink" Target="http://www.teacheroffduty.com" TargetMode="Externa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Relationship Id="rId3" Type="http://schemas.openxmlformats.org/officeDocument/2006/relationships/hyperlink" Target="http://www.teacheroffduty.com" TargetMode="Externa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Relationship Id="rId3" Type="http://schemas.openxmlformats.org/officeDocument/2006/relationships/hyperlink" Target="http://www.teacheroffduty.com" TargetMode="Externa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Relationship Id="rId3" Type="http://schemas.openxmlformats.org/officeDocument/2006/relationships/hyperlink" Target="http://www.teacheroffduty.com" TargetMode="Externa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Relationship Id="rId3" Type="http://schemas.openxmlformats.org/officeDocument/2006/relationships/hyperlink" Target="http://www.teacheroffduty.com" TargetMode="Externa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Relationship Id="rId3" Type="http://schemas.openxmlformats.org/officeDocument/2006/relationships/hyperlink" Target="http://www.teacheroffduty.com" TargetMode="Externa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Relationship Id="rId3" Type="http://schemas.openxmlformats.org/officeDocument/2006/relationships/hyperlink" Target="http://www.teacheroffduty.com" TargetMode="Externa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Relationship Id="rId3" Type="http://schemas.openxmlformats.org/officeDocument/2006/relationships/hyperlink" Target="http://www.teacheroffduty.com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i="1" dirty="0" smtClean="0"/>
              <a:t>Copyright © 2018 Jeanne </a:t>
            </a:r>
            <a:r>
              <a:rPr lang="en-US" sz="1200" i="1" dirty="0" err="1" smtClean="0"/>
              <a:t>Wolz</a:t>
            </a:r>
            <a:r>
              <a:rPr lang="en-US" sz="1200" i="1" dirty="0" smtClean="0"/>
              <a:t>, </a:t>
            </a:r>
            <a:r>
              <a:rPr lang="en-US" sz="1200" i="1" dirty="0" smtClean="0">
                <a:hlinkClick r:id="rId3"/>
              </a:rPr>
              <a:t>www.teacheroffduty.com</a:t>
            </a:r>
            <a:r>
              <a:rPr lang="en-US" sz="1200" i="1" dirty="0" smtClean="0"/>
              <a:t>.  For classroom use only by a single teacher. Please purchase one licensure per teacher using this product. All rights reserved.</a:t>
            </a:r>
          </a:p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C30DBF-4623-024C-8862-46B4E3DC53C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2013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i="1" dirty="0" smtClean="0"/>
              <a:t>Copyright © 2018 Jeanne </a:t>
            </a:r>
            <a:r>
              <a:rPr lang="en-US" sz="1200" i="1" dirty="0" err="1" smtClean="0"/>
              <a:t>Wolz</a:t>
            </a:r>
            <a:r>
              <a:rPr lang="en-US" sz="1200" i="1" dirty="0" smtClean="0"/>
              <a:t>, </a:t>
            </a:r>
            <a:r>
              <a:rPr lang="en-US" sz="1200" i="1" dirty="0" smtClean="0">
                <a:hlinkClick r:id="rId3"/>
              </a:rPr>
              <a:t>www.teacheroffduty.com</a:t>
            </a:r>
            <a:r>
              <a:rPr lang="en-US" sz="1200" i="1" dirty="0" smtClean="0"/>
              <a:t>.  For classroom use only by a single teacher. Please purchase one licensure per teacher using this product. All rights reserved.</a:t>
            </a:r>
          </a:p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C30DBF-4623-024C-8862-46B4E3DC53C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0517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i="1" dirty="0" smtClean="0"/>
              <a:t>Copyright © 2018 Jeanne </a:t>
            </a:r>
            <a:r>
              <a:rPr lang="en-US" sz="1200" i="1" dirty="0" err="1" smtClean="0"/>
              <a:t>Wolz</a:t>
            </a:r>
            <a:r>
              <a:rPr lang="en-US" sz="1200" i="1" dirty="0" smtClean="0"/>
              <a:t>, </a:t>
            </a:r>
            <a:r>
              <a:rPr lang="en-US" sz="1200" i="1" dirty="0" smtClean="0">
                <a:hlinkClick r:id="rId3"/>
              </a:rPr>
              <a:t>www.teacheroffduty.com</a:t>
            </a:r>
            <a:r>
              <a:rPr lang="en-US" sz="1200" i="1" dirty="0" smtClean="0"/>
              <a:t>.  For classroom use only by a single teacher. Please purchase one licensure per teacher using this product. All rights reserved.</a:t>
            </a:r>
          </a:p>
          <a:p>
            <a:endParaRPr lang="en-US" i="1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C30DBF-4623-024C-8862-46B4E3DC53C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06676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i="1" dirty="0" smtClean="0"/>
              <a:t>Copyright © 2018 Jeanne </a:t>
            </a:r>
            <a:r>
              <a:rPr lang="en-US" sz="1200" i="1" dirty="0" err="1" smtClean="0"/>
              <a:t>Wolz</a:t>
            </a:r>
            <a:r>
              <a:rPr lang="en-US" sz="1200" i="1" dirty="0" smtClean="0"/>
              <a:t>, </a:t>
            </a:r>
            <a:r>
              <a:rPr lang="en-US" sz="1200" i="1" dirty="0" smtClean="0">
                <a:hlinkClick r:id="rId3"/>
              </a:rPr>
              <a:t>www.teacheroffduty.com</a:t>
            </a:r>
            <a:r>
              <a:rPr lang="en-US" sz="1200" i="1" dirty="0" smtClean="0"/>
              <a:t>.  For classroom use only by a single teacher. Please purchase one licensure per teacher using this product. All rights reserved.</a:t>
            </a:r>
          </a:p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C30DBF-4623-024C-8862-46B4E3DC53C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6562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Feel free to add your own</a:t>
            </a:r>
            <a:r>
              <a:rPr lang="en-US" baseline="0" dirty="0" smtClean="0"/>
              <a:t> that you know your kids might be divided about!</a:t>
            </a:r>
          </a:p>
          <a:p>
            <a:endParaRPr lang="en-US" baseline="0" dirty="0" smtClean="0"/>
          </a:p>
          <a:p>
            <a:r>
              <a:rPr lang="en-US" baseline="0" dirty="0" smtClean="0"/>
              <a:t>Note: Have you seen this conversation? Here are some topics to consider avoiding: http://</a:t>
            </a:r>
            <a:r>
              <a:rPr lang="en-US" baseline="0" dirty="0" err="1" smtClean="0"/>
              <a:t>www.longviewoneducation.org</a:t>
            </a:r>
            <a:r>
              <a:rPr lang="en-US" baseline="0" dirty="0" smtClean="0"/>
              <a:t>/humanity-students-</a:t>
            </a:r>
            <a:r>
              <a:rPr lang="en-US" baseline="0" dirty="0" err="1" smtClean="0"/>
              <a:t>isnt</a:t>
            </a:r>
            <a:r>
              <a:rPr lang="en-US" baseline="0" dirty="0" smtClean="0"/>
              <a:t>-debate/ </a:t>
            </a:r>
          </a:p>
          <a:p>
            <a:endParaRPr lang="en-US" baseline="0" dirty="0" smtClean="0"/>
          </a:p>
          <a:p>
            <a:r>
              <a:rPr lang="en-US" sz="1200" i="1" dirty="0" smtClean="0"/>
              <a:t>Copyright © 2018 Jeanne </a:t>
            </a:r>
            <a:r>
              <a:rPr lang="en-US" sz="1200" i="1" dirty="0" err="1" smtClean="0"/>
              <a:t>Wolz</a:t>
            </a:r>
            <a:r>
              <a:rPr lang="en-US" sz="1200" i="1" dirty="0" smtClean="0"/>
              <a:t>, </a:t>
            </a:r>
            <a:r>
              <a:rPr lang="en-US" sz="1200" i="1" dirty="0" smtClean="0">
                <a:hlinkClick r:id="rId3"/>
              </a:rPr>
              <a:t>www.teacheroffduty.com</a:t>
            </a:r>
            <a:r>
              <a:rPr lang="en-US" sz="1200" i="1" dirty="0" smtClean="0"/>
              <a:t>.  For classroom use only by a single teacher. Please purchase one licensure per teacher using this product. All rights reserved.</a:t>
            </a:r>
          </a:p>
          <a:p>
            <a:endParaRPr lang="en-US" i="1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C30DBF-4623-024C-8862-46B4E3DC53C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06676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For this explanation—I recommend being physical and visual. I’ve even</a:t>
            </a:r>
            <a:r>
              <a:rPr lang="en-US" baseline="0" dirty="0" smtClean="0"/>
              <a:t> demonstrated this with a backpack for maximum visual. </a:t>
            </a:r>
          </a:p>
          <a:p>
            <a:endParaRPr lang="en-US" baseline="0" dirty="0" smtClean="0"/>
          </a:p>
          <a:p>
            <a:r>
              <a:rPr lang="en-US" sz="1200" i="1" dirty="0" smtClean="0"/>
              <a:t>Copyright © 2018 Jeanne </a:t>
            </a:r>
            <a:r>
              <a:rPr lang="en-US" sz="1200" i="1" dirty="0" err="1" smtClean="0"/>
              <a:t>Wolz</a:t>
            </a:r>
            <a:r>
              <a:rPr lang="en-US" sz="1200" i="1" dirty="0" smtClean="0"/>
              <a:t>, </a:t>
            </a:r>
            <a:r>
              <a:rPr lang="en-US" sz="1200" i="1" dirty="0" smtClean="0">
                <a:hlinkClick r:id="rId3"/>
              </a:rPr>
              <a:t>www.teacheroffduty.com</a:t>
            </a:r>
            <a:r>
              <a:rPr lang="en-US" sz="1200" i="1" dirty="0" smtClean="0"/>
              <a:t>.  For classroom use only by a single teacher. Please purchase one licensure per teacher using this product. All rights reserved.</a:t>
            </a:r>
          </a:p>
          <a:p>
            <a:endParaRPr lang="en-US" i="1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C30DBF-4623-024C-8862-46B4E3DC53C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34623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For this explanation—I recommend being physical and visual. I’ve even</a:t>
            </a:r>
            <a:r>
              <a:rPr lang="en-US" baseline="0" dirty="0" smtClean="0"/>
              <a:t> demonstrated this with a backpack for maximum visual. </a:t>
            </a:r>
          </a:p>
          <a:p>
            <a:endParaRPr lang="en-US" baseline="0" dirty="0" smtClean="0"/>
          </a:p>
          <a:p>
            <a:r>
              <a:rPr lang="en-US" sz="1200" i="1" dirty="0" smtClean="0"/>
              <a:t>Copyright © 2018 Jeanne </a:t>
            </a:r>
            <a:r>
              <a:rPr lang="en-US" sz="1200" i="1" dirty="0" err="1" smtClean="0"/>
              <a:t>Wolz</a:t>
            </a:r>
            <a:r>
              <a:rPr lang="en-US" sz="1200" i="1" dirty="0" smtClean="0"/>
              <a:t>, </a:t>
            </a:r>
            <a:r>
              <a:rPr lang="en-US" sz="1200" i="1" dirty="0" smtClean="0">
                <a:hlinkClick r:id="rId3"/>
              </a:rPr>
              <a:t>www.teacheroffduty.com</a:t>
            </a:r>
            <a:r>
              <a:rPr lang="en-US" sz="1200" i="1" dirty="0" smtClean="0"/>
              <a:t>.  For classroom use only by a single teacher. Please purchase one licensure per teacher using this product. All rights reserved.</a:t>
            </a:r>
          </a:p>
          <a:p>
            <a:endParaRPr lang="en-US" i="1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C30DBF-4623-024C-8862-46B4E3DC53C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34623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For this explanation—I recommend being physical and visual. I’ve even</a:t>
            </a:r>
            <a:r>
              <a:rPr lang="en-US" baseline="0" dirty="0" smtClean="0"/>
              <a:t> demonstrated this with a backpack for maximum visual. </a:t>
            </a:r>
          </a:p>
          <a:p>
            <a:endParaRPr lang="en-US" baseline="0" dirty="0" smtClean="0"/>
          </a:p>
          <a:p>
            <a:r>
              <a:rPr lang="en-US" sz="1200" i="1" dirty="0" smtClean="0"/>
              <a:t>Copyright © 2018 Jeanne </a:t>
            </a:r>
            <a:r>
              <a:rPr lang="en-US" sz="1200" i="1" dirty="0" err="1" smtClean="0"/>
              <a:t>Wolz</a:t>
            </a:r>
            <a:r>
              <a:rPr lang="en-US" sz="1200" i="1" dirty="0" smtClean="0"/>
              <a:t>, </a:t>
            </a:r>
            <a:r>
              <a:rPr lang="en-US" sz="1200" i="1" dirty="0" smtClean="0">
                <a:hlinkClick r:id="rId3"/>
              </a:rPr>
              <a:t>www.teacheroffduty.com</a:t>
            </a:r>
            <a:r>
              <a:rPr lang="en-US" sz="1200" i="1" dirty="0" smtClean="0"/>
              <a:t>.  For classroom use only by a single teacher. Please purchase one licensure per teacher using this product. All rights reserved.</a:t>
            </a:r>
          </a:p>
          <a:p>
            <a:endParaRPr lang="en-US" i="1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C30DBF-4623-024C-8862-46B4E3DC53C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34623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i="1" dirty="0" smtClean="0"/>
              <a:t>Copyright © 2018 Jeanne </a:t>
            </a:r>
            <a:r>
              <a:rPr lang="en-US" sz="1200" i="1" dirty="0" err="1" smtClean="0"/>
              <a:t>Wolz</a:t>
            </a:r>
            <a:r>
              <a:rPr lang="en-US" sz="1200" i="1" dirty="0" smtClean="0"/>
              <a:t>, </a:t>
            </a:r>
            <a:r>
              <a:rPr lang="en-US" sz="1200" i="1" dirty="0" smtClean="0">
                <a:hlinkClick r:id="rId3"/>
              </a:rPr>
              <a:t>www.teacheroffduty.com</a:t>
            </a:r>
            <a:r>
              <a:rPr lang="en-US" sz="1200" i="1" dirty="0" smtClean="0"/>
              <a:t>.  For classroom use only by a single teacher. Please purchase one licensure per teacher using this product. All rights reserved.</a:t>
            </a:r>
          </a:p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C30DBF-4623-024C-8862-46B4E3DC53C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6562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-3175"/>
            <a:ext cx="9144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7501" y="1449148"/>
            <a:ext cx="7929000" cy="2971051"/>
          </a:xfrm>
        </p:spPr>
        <p:txBody>
          <a:bodyPr/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7501" y="5280847"/>
            <a:ext cx="7929000" cy="434974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2557A-7053-4340-A874-8AB926A8EDA1}" type="datetimeFigureOut">
              <a:rPr lang="en-US" smtClean="0"/>
              <a:t>11/11/18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F9944-A4F6-4C59-AEBD-678D6480B8E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500" y="4800600"/>
            <a:ext cx="792106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Picture Placeholder 14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0" y="0"/>
            <a:ext cx="9144000" cy="4800600"/>
          </a:xfrm>
          <a:custGeom>
            <a:avLst/>
            <a:gdLst/>
            <a:ahLst/>
            <a:cxnLst/>
            <a:rect l="0" t="0" r="r" b="b"/>
            <a:pathLst>
              <a:path w="5760" h="3289">
                <a:moveTo>
                  <a:pt x="5760" y="0"/>
                </a:moveTo>
                <a:lnTo>
                  <a:pt x="0" y="0"/>
                </a:lnTo>
                <a:lnTo>
                  <a:pt x="0" y="3100"/>
                </a:lnTo>
                <a:lnTo>
                  <a:pt x="943" y="3100"/>
                </a:lnTo>
                <a:lnTo>
                  <a:pt x="1123" y="3281"/>
                </a:lnTo>
                <a:lnTo>
                  <a:pt x="1123" y="3281"/>
                </a:lnTo>
                <a:lnTo>
                  <a:pt x="1127" y="3283"/>
                </a:lnTo>
                <a:lnTo>
                  <a:pt x="1133" y="3286"/>
                </a:lnTo>
                <a:lnTo>
                  <a:pt x="1139" y="3289"/>
                </a:lnTo>
                <a:lnTo>
                  <a:pt x="1144" y="3289"/>
                </a:lnTo>
                <a:lnTo>
                  <a:pt x="1150" y="3289"/>
                </a:lnTo>
                <a:lnTo>
                  <a:pt x="1155" y="3286"/>
                </a:lnTo>
                <a:lnTo>
                  <a:pt x="1161" y="3283"/>
                </a:lnTo>
                <a:lnTo>
                  <a:pt x="1165" y="3281"/>
                </a:lnTo>
                <a:lnTo>
                  <a:pt x="1345" y="3100"/>
                </a:lnTo>
                <a:lnTo>
                  <a:pt x="5760" y="3100"/>
                </a:lnTo>
                <a:lnTo>
                  <a:pt x="5760" y="0"/>
                </a:ln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>
              <a:buFontTx/>
              <a:buNone/>
              <a:defRPr sz="1600"/>
            </a:lvl1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7500" y="5367338"/>
            <a:ext cx="7921064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302E4-65AF-BF41-B44E-321945B471E7}" type="datetimeFigureOut">
              <a:rPr lang="en-US" smtClean="0"/>
              <a:t>11/11/18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14D38-F28D-CE4D-94DB-85AE030228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 noChangeAspect="1"/>
          </p:cNvSpPr>
          <p:nvPr/>
        </p:nvSpPr>
        <p:spPr bwMode="auto">
          <a:xfrm>
            <a:off x="473773" y="1081456"/>
            <a:ext cx="4749312" cy="3239188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239" y="1238502"/>
            <a:ext cx="4420380" cy="2645912"/>
          </a:xfrm>
        </p:spPr>
        <p:txBody>
          <a:bodyPr anchor="b"/>
          <a:lstStyle>
            <a:lvl1pPr algn="l">
              <a:defRPr sz="4200" b="1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9893" y="4443681"/>
            <a:ext cx="4418727" cy="713241"/>
          </a:xfrm>
        </p:spPr>
        <p:txBody>
          <a:bodyPr anchor="t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5680982" y="1081457"/>
            <a:ext cx="2857501" cy="407546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302E4-65AF-BF41-B44E-321945B471E7}" type="datetimeFigureOut">
              <a:rPr lang="en-US" smtClean="0"/>
              <a:t>11/11/18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14D38-F28D-CE4D-94DB-85AE030228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ChangeAspect="1"/>
          </p:cNvSpPr>
          <p:nvPr/>
        </p:nvSpPr>
        <p:spPr bwMode="auto">
          <a:xfrm>
            <a:off x="855664" y="2286585"/>
            <a:ext cx="3671336" cy="2503972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1017817" y="2435958"/>
            <a:ext cx="3286891" cy="2007789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4617000" y="2286001"/>
            <a:ext cx="3660225" cy="229552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302E4-65AF-BF41-B44E-321945B471E7}" type="datetimeFigureOut">
              <a:rPr lang="en-US" smtClean="0"/>
              <a:t>11/11/18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14D38-F28D-CE4D-94DB-85AE030228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auto">
          <a:xfrm>
            <a:off x="0" y="0"/>
            <a:ext cx="9144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302E4-65AF-BF41-B44E-321945B471E7}" type="datetimeFigureOut">
              <a:rPr lang="en-US" smtClean="0"/>
              <a:t>11/11/18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14D38-F28D-CE4D-94DB-85AE030228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5752239" y="446089"/>
            <a:ext cx="3391762" cy="5414962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137656" y="586171"/>
            <a:ext cx="1871093" cy="513479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7501" y="446089"/>
            <a:ext cx="4958655" cy="5414962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302E4-65AF-BF41-B44E-321945B471E7}" type="datetimeFigureOut">
              <a:rPr lang="en-US" smtClean="0"/>
              <a:t>11/11/18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14D38-F28D-CE4D-94DB-85AE030228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0"/>
            <a:ext cx="9144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500" y="447188"/>
            <a:ext cx="7928999" cy="9704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4034" y="2222287"/>
            <a:ext cx="7915931" cy="363651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302E4-65AF-BF41-B44E-321945B471E7}" type="datetimeFigureOut">
              <a:rPr lang="en-US" smtClean="0"/>
              <a:t>11/11/18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14D38-F28D-CE4D-94DB-85AE030228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/>
          <p:cNvSpPr/>
          <p:nvPr/>
        </p:nvSpPr>
        <p:spPr bwMode="auto">
          <a:xfrm>
            <a:off x="0" y="2"/>
            <a:ext cx="9144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0" y="0"/>
                </a:moveTo>
                <a:lnTo>
                  <a:pt x="5760" y="0"/>
                </a:lnTo>
                <a:lnTo>
                  <a:pt x="5760" y="3090"/>
                </a:lnTo>
                <a:lnTo>
                  <a:pt x="4817" y="3090"/>
                </a:lnTo>
                <a:lnTo>
                  <a:pt x="4637" y="3270"/>
                </a:lnTo>
                <a:lnTo>
                  <a:pt x="4637" y="3270"/>
                </a:lnTo>
                <a:lnTo>
                  <a:pt x="4633" y="3272"/>
                </a:lnTo>
                <a:lnTo>
                  <a:pt x="4627" y="3275"/>
                </a:lnTo>
                <a:lnTo>
                  <a:pt x="4621" y="3278"/>
                </a:lnTo>
                <a:lnTo>
                  <a:pt x="4616" y="3278"/>
                </a:lnTo>
                <a:lnTo>
                  <a:pt x="4610" y="3278"/>
                </a:lnTo>
                <a:lnTo>
                  <a:pt x="4605" y="3275"/>
                </a:lnTo>
                <a:lnTo>
                  <a:pt x="4599" y="3272"/>
                </a:lnTo>
                <a:lnTo>
                  <a:pt x="4595" y="3270"/>
                </a:lnTo>
                <a:lnTo>
                  <a:pt x="4415" y="3090"/>
                </a:lnTo>
                <a:lnTo>
                  <a:pt x="0" y="309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500" y="2951396"/>
            <a:ext cx="7921064" cy="1468800"/>
          </a:xfrm>
        </p:spPr>
        <p:txBody>
          <a:bodyPr anchor="b"/>
          <a:lstStyle>
            <a:lvl1pPr algn="r">
              <a:defRPr sz="4800" b="1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500" y="5281202"/>
            <a:ext cx="7921064" cy="433955"/>
          </a:xfrm>
        </p:spPr>
        <p:txBody>
          <a:bodyPr anchor="t">
            <a:no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2557A-7053-4340-A874-8AB926A8EDA1}" type="datetimeFigureOut">
              <a:rPr lang="en-US" smtClean="0"/>
              <a:pPr/>
              <a:t>11/11/18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F9944-A4F6-4C59-AEBD-678D6480B8E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0" y="0"/>
            <a:ext cx="9144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4034" y="2222288"/>
            <a:ext cx="3889405" cy="363876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0562" y="2222287"/>
            <a:ext cx="3895937" cy="3638764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302E4-65AF-BF41-B44E-321945B471E7}" type="datetimeFigureOut">
              <a:rPr lang="en-US" smtClean="0"/>
              <a:t>11/11/18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14D38-F28D-CE4D-94DB-85AE030228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/>
          <p:nvPr/>
        </p:nvSpPr>
        <p:spPr bwMode="auto">
          <a:xfrm>
            <a:off x="0" y="0"/>
            <a:ext cx="9144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1046" y="2174875"/>
            <a:ext cx="3892393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1047" y="2751139"/>
            <a:ext cx="3892392" cy="3109913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0562" y="2174875"/>
            <a:ext cx="3895937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0562" y="2751139"/>
            <a:ext cx="3895937" cy="3109913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302E4-65AF-BF41-B44E-321945B471E7}" type="datetimeFigureOut">
              <a:rPr lang="en-US" smtClean="0"/>
              <a:t>11/11/18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14D38-F28D-CE4D-94DB-85AE030228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0" y="0"/>
            <a:ext cx="9144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302E4-65AF-BF41-B44E-321945B471E7}" type="datetimeFigureOut">
              <a:rPr lang="en-US" smtClean="0"/>
              <a:t>11/11/18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14D38-F28D-CE4D-94DB-85AE030228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302E4-65AF-BF41-B44E-321945B471E7}" type="datetimeFigureOut">
              <a:rPr lang="en-US" smtClean="0"/>
              <a:t>11/11/18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14D38-F28D-CE4D-94DB-85AE030228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804864" y="446088"/>
            <a:ext cx="2660650" cy="1814651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864" y="446088"/>
            <a:ext cx="2660650" cy="161839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41725" y="446089"/>
            <a:ext cx="4689475" cy="541496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4864" y="2260739"/>
            <a:ext cx="2660650" cy="360031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302E4-65AF-BF41-B44E-321945B471E7}" type="datetimeFigureOut">
              <a:rPr lang="en-US" smtClean="0"/>
              <a:t>11/11/18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F5E10-5301-4EE6-90D2-A6C4A3F62BE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046" y="727523"/>
            <a:ext cx="3639741" cy="1617163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Picture Placeholder 11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4573588" y="0"/>
            <a:ext cx="4570412" cy="6858000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algn="ctr">
              <a:buFontTx/>
              <a:buNone/>
              <a:defRPr sz="1400"/>
            </a:lvl1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1046" y="2344684"/>
            <a:ext cx="3639741" cy="3516365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914358" y="6041363"/>
            <a:ext cx="732659" cy="365125"/>
          </a:xfrm>
        </p:spPr>
        <p:txBody>
          <a:bodyPr/>
          <a:lstStyle/>
          <a:p>
            <a:fld id="{5F2302E4-65AF-BF41-B44E-321945B471E7}" type="datetimeFigureOut">
              <a:rPr lang="en-US" smtClean="0"/>
              <a:t>11/11/18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42797" y="6041363"/>
            <a:ext cx="247156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647017" y="5915889"/>
            <a:ext cx="796616" cy="490599"/>
          </a:xfrm>
        </p:spPr>
        <p:txBody>
          <a:bodyPr/>
          <a:lstStyle/>
          <a:p>
            <a:fld id="{FC114D38-F28D-CE4D-94DB-85AE030228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7500" y="447188"/>
            <a:ext cx="7928999" cy="970450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500" y="2184402"/>
            <a:ext cx="7922464" cy="3674397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636" y="6041363"/>
            <a:ext cx="648324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00969" y="6041363"/>
            <a:ext cx="100778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5F2302E4-65AF-BF41-B44E-321945B471E7}" type="datetimeFigureOut">
              <a:rPr lang="en-US" smtClean="0"/>
              <a:t>11/11/18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08749" y="5915889"/>
            <a:ext cx="796616" cy="490599"/>
          </a:xfrm>
          <a:prstGeom prst="rect">
            <a:avLst/>
          </a:prstGeom>
        </p:spPr>
        <p:txBody>
          <a:bodyPr vert="horz" lIns="91440" tIns="45720" rIns="91440" bIns="10800" rtlCol="0" anchor="b"/>
          <a:lstStyle>
            <a:lvl1pPr algn="r">
              <a:defRPr sz="2000">
                <a:solidFill>
                  <a:schemeClr val="accent1"/>
                </a:solidFill>
              </a:defRPr>
            </a:lvl1pPr>
          </a:lstStyle>
          <a:p>
            <a:fld id="{FC114D38-F28D-CE4D-94DB-85AE030228AF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65" r:id="rId1"/>
    <p:sldLayoutId id="2147483966" r:id="rId2"/>
    <p:sldLayoutId id="2147483967" r:id="rId3"/>
    <p:sldLayoutId id="2147483968" r:id="rId4"/>
    <p:sldLayoutId id="2147483969" r:id="rId5"/>
    <p:sldLayoutId id="2147483970" r:id="rId6"/>
    <p:sldLayoutId id="2147483971" r:id="rId7"/>
    <p:sldLayoutId id="2147483972" r:id="rId8"/>
    <p:sldLayoutId id="2147483973" r:id="rId9"/>
    <p:sldLayoutId id="2147483974" r:id="rId10"/>
    <p:sldLayoutId id="2147483975" r:id="rId11"/>
    <p:sldLayoutId id="2147483976" r:id="rId12"/>
    <p:sldLayoutId id="2147483977" r:id="rId13"/>
    <p:sldLayoutId id="2147483978" r:id="rId1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4000" b="1" kern="1200">
          <a:solidFill>
            <a:srgbClr val="FEFEFE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4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6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49404" y="2951396"/>
            <a:ext cx="8379160" cy="1468800"/>
          </a:xfrm>
        </p:spPr>
        <p:txBody>
          <a:bodyPr/>
          <a:lstStyle/>
          <a:p>
            <a:r>
              <a:rPr lang="en-US" sz="3600" cap="none" spc="0" dirty="0" smtClean="0"/>
              <a:t>Claims, </a:t>
            </a:r>
            <a:r>
              <a:rPr lang="en-US" sz="3600" dirty="0" smtClean="0"/>
              <a:t>Evidence, Reasoning, </a:t>
            </a:r>
            <a:r>
              <a:rPr lang="en-US" sz="3600" dirty="0" smtClean="0"/>
              <a:t>Lesson </a:t>
            </a:r>
            <a:br>
              <a:rPr lang="en-US" sz="3600" dirty="0" smtClean="0"/>
            </a:br>
            <a:r>
              <a:rPr lang="en-US" sz="3600" dirty="0" err="1" smtClean="0"/>
              <a:t>Powerpoint</a:t>
            </a:r>
            <a:endParaRPr lang="en-US" sz="4000" i="1" spc="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 dirty="0" smtClean="0"/>
              <a:t>Jeanne Wolz, Teacher Off Duty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1909006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3757600597"/>
              </p:ext>
            </p:extLst>
          </p:nvPr>
        </p:nvGraphicFramePr>
        <p:xfrm>
          <a:off x="748259" y="498476"/>
          <a:ext cx="7629526" cy="2316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4763"/>
                <a:gridCol w="3814763"/>
              </a:tblGrid>
              <a:tr h="464191">
                <a:tc gridSpan="2">
                  <a:txBody>
                    <a:bodyPr/>
                    <a:lstStyle/>
                    <a:p>
                      <a:pPr algn="ctr"/>
                      <a:r>
                        <a:rPr lang="en-US" sz="4400" dirty="0" smtClean="0">
                          <a:latin typeface="+mj-lt"/>
                        </a:rPr>
                        <a:t>Do</a:t>
                      </a:r>
                      <a:r>
                        <a:rPr lang="en-US" sz="4400" baseline="0" dirty="0" smtClean="0">
                          <a:latin typeface="+mj-lt"/>
                        </a:rPr>
                        <a:t> Now</a:t>
                      </a:r>
                      <a:endParaRPr lang="en-US" sz="4400" dirty="0">
                        <a:latin typeface="+mj-lt"/>
                      </a:endParaRPr>
                    </a:p>
                  </a:txBody>
                  <a:tcPr>
                    <a:cell3D prstMaterial="dkEdge">
                      <a:bevel w="152400" h="50800" prst="softRound"/>
                      <a:lightRig rig="flood" dir="t"/>
                    </a:cell3D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3200" dirty="0"/>
                    </a:p>
                  </a:txBody>
                  <a:tcPr/>
                </a:tc>
              </a:tr>
              <a:tr h="464191">
                <a:tc>
                  <a:txBody>
                    <a:bodyPr/>
                    <a:lstStyle/>
                    <a:p>
                      <a:pPr marL="514350" indent="-514350">
                        <a:buFont typeface="+mj-lt"/>
                        <a:buAutoNum type="arabicPeriod"/>
                      </a:pPr>
                      <a:r>
                        <a:rPr lang="en-US" sz="2400" b="1" i="0" dirty="0" smtClean="0">
                          <a:latin typeface="Verdana"/>
                          <a:cs typeface="Verdana"/>
                        </a:rPr>
                        <a:t>Write in planner:</a:t>
                      </a:r>
                    </a:p>
                    <a:p>
                      <a:pPr marL="971550" lvl="1" indent="-514350">
                        <a:buFont typeface="Wingdings" charset="2"/>
                        <a:buChar char="Ø"/>
                      </a:pPr>
                      <a:r>
                        <a:rPr lang="en-US" sz="2400" b="0" i="0" dirty="0" smtClean="0">
                          <a:latin typeface="Verdana"/>
                          <a:cs typeface="Verdana"/>
                        </a:rPr>
                        <a:t>No homework!</a:t>
                      </a:r>
                    </a:p>
                    <a:p>
                      <a:pPr marL="514350" indent="-514350">
                        <a:buFont typeface="+mj-lt"/>
                        <a:buAutoNum type="arabicPeriod"/>
                      </a:pPr>
                      <a:endParaRPr lang="en-US" sz="2400" b="1" i="0" dirty="0" smtClean="0">
                        <a:latin typeface="Verdana"/>
                        <a:cs typeface="Verdana"/>
                      </a:endParaRPr>
                    </a:p>
                    <a:p>
                      <a:pPr marL="843534" lvl="1" indent="-514350">
                        <a:buFont typeface="Wingdings" charset="2"/>
                        <a:buChar char="Ø"/>
                      </a:pPr>
                      <a:endParaRPr lang="en-US" sz="2400" dirty="0" smtClean="0">
                        <a:latin typeface="Verdana"/>
                        <a:cs typeface="Verdan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2400" b="1" dirty="0" smtClean="0">
                          <a:latin typeface="Verdana"/>
                          <a:cs typeface="Verdana"/>
                        </a:rPr>
                        <a:t>2. Get out: </a:t>
                      </a:r>
                      <a:endParaRPr lang="en-US" sz="2400" dirty="0" smtClean="0">
                        <a:latin typeface="Verdana"/>
                        <a:cs typeface="Verdana"/>
                      </a:endParaRPr>
                    </a:p>
                    <a:p>
                      <a:pPr marL="843534" lvl="1" indent="-514350">
                        <a:buFont typeface="Wingdings" charset="2"/>
                        <a:buChar char="Ø"/>
                      </a:pPr>
                      <a:endParaRPr lang="en-US" sz="2400" dirty="0" smtClean="0">
                        <a:latin typeface="Verdana"/>
                        <a:cs typeface="Verdana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39272760"/>
              </p:ext>
            </p:extLst>
          </p:nvPr>
        </p:nvGraphicFramePr>
        <p:xfrm>
          <a:off x="748259" y="3092024"/>
          <a:ext cx="7633741" cy="3596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33741"/>
              </a:tblGrid>
              <a:tr h="378627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>
                          <a:latin typeface="+mj-lt"/>
                        </a:rPr>
                        <a:t>Today we will…</a:t>
                      </a:r>
                      <a:endParaRPr lang="en-US" sz="4000" dirty="0">
                        <a:latin typeface="+mj-lt"/>
                      </a:endParaRPr>
                    </a:p>
                  </a:txBody>
                  <a:tcPr>
                    <a:cell3D prstMaterial="dkEdge">
                      <a:bevel w="152400" h="50800" prst="softRound"/>
                      <a:lightRig rig="flood" dir="t"/>
                    </a:cell3D>
                    <a:solidFill>
                      <a:schemeClr val="accent2"/>
                    </a:solidFill>
                  </a:tcPr>
                </a:tc>
              </a:tr>
              <a:tr h="2333997">
                <a:tc>
                  <a:txBody>
                    <a:bodyPr/>
                    <a:lstStyle/>
                    <a:p>
                      <a:r>
                        <a:rPr lang="en-US" sz="2300" b="1" dirty="0" smtClean="0">
                          <a:latin typeface="Verdana"/>
                          <a:cs typeface="Verdana"/>
                        </a:rPr>
                        <a:t>What:</a:t>
                      </a:r>
                      <a:r>
                        <a:rPr lang="en-US" sz="2300" b="1" baseline="0" dirty="0" smtClean="0">
                          <a:latin typeface="Verdana"/>
                          <a:cs typeface="Verdana"/>
                        </a:rPr>
                        <a:t> Learn the difference between claims, evidence, and reasoning. </a:t>
                      </a:r>
                      <a:endParaRPr lang="en-US" sz="2300" dirty="0" smtClean="0">
                        <a:latin typeface="Verdana"/>
                        <a:cs typeface="Verdana"/>
                      </a:endParaRPr>
                    </a:p>
                    <a:p>
                      <a:endParaRPr lang="en-US" sz="2300" dirty="0" smtClean="0">
                        <a:latin typeface="Verdana"/>
                        <a:cs typeface="Verdana"/>
                      </a:endParaRPr>
                    </a:p>
                    <a:p>
                      <a:r>
                        <a:rPr lang="en-US" sz="2300" b="1" dirty="0" smtClean="0">
                          <a:latin typeface="Verdana"/>
                          <a:cs typeface="Verdana"/>
                        </a:rPr>
                        <a:t>How: By playing philosophical chairs.</a:t>
                      </a:r>
                      <a:r>
                        <a:rPr lang="en-US" sz="2300" b="1" baseline="0" dirty="0" smtClean="0">
                          <a:latin typeface="Verdana"/>
                          <a:cs typeface="Verdana"/>
                        </a:rPr>
                        <a:t> </a:t>
                      </a:r>
                      <a:endParaRPr lang="en-US" sz="2300" dirty="0" smtClean="0">
                        <a:latin typeface="Verdana"/>
                        <a:cs typeface="Verdana"/>
                      </a:endParaRPr>
                    </a:p>
                    <a:p>
                      <a:endParaRPr lang="en-US" sz="2300" dirty="0" smtClean="0">
                        <a:latin typeface="Verdana"/>
                        <a:cs typeface="Verdana"/>
                      </a:endParaRPr>
                    </a:p>
                    <a:p>
                      <a:r>
                        <a:rPr lang="en-US" sz="2300" b="1" dirty="0" smtClean="0">
                          <a:latin typeface="Verdana"/>
                          <a:cs typeface="Verdana"/>
                        </a:rPr>
                        <a:t>Why: Because we</a:t>
                      </a:r>
                      <a:r>
                        <a:rPr lang="en-US" sz="2300" b="1" baseline="0" dirty="0" smtClean="0">
                          <a:latin typeface="Verdana"/>
                          <a:cs typeface="Verdana"/>
                        </a:rPr>
                        <a:t> all have natural argumentative skills, and using them can help us learn about them.</a:t>
                      </a:r>
                      <a:endParaRPr lang="en-US" sz="2300" b="0" i="0" dirty="0">
                        <a:latin typeface="Verdana"/>
                        <a:cs typeface="Verdana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Picture 3" descr="grey-1293127_128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5575" y="1544071"/>
            <a:ext cx="597221" cy="597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264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4034" y="583163"/>
            <a:ext cx="7928999" cy="970450"/>
          </a:xfrm>
        </p:spPr>
        <p:txBody>
          <a:bodyPr/>
          <a:lstStyle/>
          <a:p>
            <a:r>
              <a:rPr lang="en-US" dirty="0" smtClean="0"/>
              <a:t>Quick-write: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4000" dirty="0" smtClean="0"/>
              <a:t>How do you think making </a:t>
            </a:r>
            <a:r>
              <a:rPr lang="en-US" sz="4000" dirty="0"/>
              <a:t>a good </a:t>
            </a:r>
            <a:r>
              <a:rPr lang="en-US" sz="4000" dirty="0" smtClean="0"/>
              <a:t>argument is </a:t>
            </a:r>
            <a:r>
              <a:rPr lang="en-US" sz="4000" dirty="0"/>
              <a:t>like </a:t>
            </a:r>
            <a:r>
              <a:rPr lang="en-US" sz="4000" dirty="0" smtClean="0"/>
              <a:t>riding </a:t>
            </a:r>
            <a:r>
              <a:rPr lang="en-US" sz="4000" dirty="0"/>
              <a:t>a rollercoaster?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529982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Philosophical Chairs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4034" y="2222287"/>
            <a:ext cx="7915931" cy="4286463"/>
          </a:xfrm>
        </p:spPr>
        <p:txBody>
          <a:bodyPr>
            <a:normAutofit fontScale="92500" lnSpcReduction="20000"/>
          </a:bodyPr>
          <a:lstStyle/>
          <a:p>
            <a:pPr>
              <a:buFont typeface="+mj-lt"/>
              <a:buAutoNum type="arabicPeriod"/>
            </a:pPr>
            <a:r>
              <a:rPr lang="en-US" sz="2800" dirty="0" smtClean="0"/>
              <a:t>Two sides of the room: disagree to the left, agree to the right</a:t>
            </a:r>
          </a:p>
          <a:p>
            <a:pPr lvl="1">
              <a:buFont typeface="+mj-lt"/>
              <a:buAutoNum type="arabicPeriod"/>
            </a:pPr>
            <a:r>
              <a:rPr lang="en-US" sz="2600" dirty="0" smtClean="0"/>
              <a:t>Not sure? Middle</a:t>
            </a:r>
          </a:p>
          <a:p>
            <a:pPr>
              <a:buFont typeface="+mj-lt"/>
              <a:buAutoNum type="arabicPeriod"/>
            </a:pPr>
            <a:r>
              <a:rPr lang="en-US" sz="2800" dirty="0" smtClean="0"/>
              <a:t>One person speaks at a time</a:t>
            </a:r>
          </a:p>
          <a:p>
            <a:pPr>
              <a:buFont typeface="+mj-lt"/>
              <a:buAutoNum type="arabicPeriod"/>
            </a:pPr>
            <a:r>
              <a:rPr lang="en-US" sz="2800" dirty="0" smtClean="0"/>
              <a:t>If you change your mind, you walk to the other side</a:t>
            </a:r>
          </a:p>
          <a:p>
            <a:pPr>
              <a:buFont typeface="+mj-lt"/>
              <a:buAutoNum type="arabicPeriod"/>
            </a:pPr>
            <a:endParaRPr lang="en-US" sz="2800" dirty="0"/>
          </a:p>
          <a:p>
            <a:pPr marL="0" indent="0">
              <a:buNone/>
            </a:pPr>
            <a:r>
              <a:rPr lang="en-US" sz="2800" dirty="0" smtClean="0"/>
              <a:t>*As you debate, I’ll be keeping track of awesome argumentative moves. We’ll chat about them as we go.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916622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Let’s Vote on a Topic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School should have no homework.</a:t>
            </a:r>
          </a:p>
          <a:p>
            <a:r>
              <a:rPr lang="en-US" sz="2800" dirty="0" smtClean="0"/>
              <a:t>IPhones are good for kids.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711997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5454161"/>
              </p:ext>
            </p:extLst>
          </p:nvPr>
        </p:nvGraphicFramePr>
        <p:xfrm>
          <a:off x="369375" y="555624"/>
          <a:ext cx="8334376" cy="60577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67188"/>
                <a:gridCol w="4167188"/>
              </a:tblGrid>
              <a:tr h="1465658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Making</a:t>
                      </a:r>
                      <a:r>
                        <a:rPr lang="en-US" sz="2800" baseline="0" dirty="0" smtClean="0"/>
                        <a:t> a</a:t>
                      </a:r>
                      <a:r>
                        <a:rPr lang="en-US" sz="2800" dirty="0" smtClean="0"/>
                        <a:t> Coherent</a:t>
                      </a:r>
                      <a:r>
                        <a:rPr lang="en-US" sz="2800" baseline="0" dirty="0" smtClean="0"/>
                        <a:t> Argument is like…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…Taking your Reader on a Rollercoaster</a:t>
                      </a:r>
                      <a:endParaRPr lang="en-US" sz="2800" dirty="0"/>
                    </a:p>
                  </a:txBody>
                  <a:tcPr/>
                </a:tc>
              </a:tr>
              <a:tr h="100967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dirty="0" smtClean="0"/>
                        <a:t>Claim/reason: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/>
                        <a:t>Stating your opinion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b="1" dirty="0" smtClean="0"/>
                        <a:t>Sitting</a:t>
                      </a:r>
                      <a:r>
                        <a:rPr lang="en-US" sz="2800" b="0" dirty="0" smtClean="0"/>
                        <a:t> them</a:t>
                      </a:r>
                      <a:r>
                        <a:rPr lang="en-US" sz="2800" dirty="0" smtClean="0"/>
                        <a:t> in the rollercoaster</a:t>
                      </a:r>
                      <a:endParaRPr lang="en-US" sz="2800" dirty="0"/>
                    </a:p>
                  </a:txBody>
                  <a:tcPr/>
                </a:tc>
              </a:tr>
              <a:tr h="1660759">
                <a:tc>
                  <a:txBody>
                    <a:bodyPr/>
                    <a:lstStyle/>
                    <a:p>
                      <a:r>
                        <a:rPr lang="en-US" sz="2800" b="1" dirty="0" smtClean="0"/>
                        <a:t>Evidence: </a:t>
                      </a:r>
                    </a:p>
                    <a:p>
                      <a:r>
                        <a:rPr lang="en-US" sz="2800" dirty="0" smtClean="0"/>
                        <a:t>Giving a fact to support</a:t>
                      </a:r>
                      <a:r>
                        <a:rPr lang="en-US" sz="2800" baseline="0" dirty="0" smtClean="0"/>
                        <a:t> your opinion</a:t>
                      </a:r>
                    </a:p>
                    <a:p>
                      <a:r>
                        <a:rPr lang="en-US" sz="1800" baseline="0" dirty="0" smtClean="0"/>
                        <a:t>“for example”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Putting on </a:t>
                      </a:r>
                      <a:r>
                        <a:rPr lang="en-US" sz="2800" b="1" dirty="0" smtClean="0"/>
                        <a:t>one strap</a:t>
                      </a:r>
                      <a:endParaRPr lang="en-US" sz="2800" b="1" dirty="0"/>
                    </a:p>
                  </a:txBody>
                  <a:tcPr/>
                </a:tc>
              </a:tr>
              <a:tr h="1921640">
                <a:tc>
                  <a:txBody>
                    <a:bodyPr/>
                    <a:lstStyle/>
                    <a:p>
                      <a:r>
                        <a:rPr lang="en-US" sz="2800" b="1" dirty="0" smtClean="0"/>
                        <a:t>Reasoning: </a:t>
                      </a:r>
                      <a:r>
                        <a:rPr lang="en-US" sz="2800" dirty="0" smtClean="0"/>
                        <a:t>Connecting your evidence back to your claim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Putting on the </a:t>
                      </a:r>
                      <a:r>
                        <a:rPr lang="en-US" sz="2800" b="1" dirty="0" smtClean="0"/>
                        <a:t>other strap</a:t>
                      </a:r>
                      <a:endParaRPr lang="en-US" sz="2800" b="1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625" y="5122054"/>
            <a:ext cx="1607626" cy="120572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635625" y="6274801"/>
            <a:ext cx="35920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</a:rPr>
              <a:t>Image from </a:t>
            </a:r>
            <a:r>
              <a:rPr lang="en-US" sz="1600" dirty="0" err="1" smtClean="0">
                <a:solidFill>
                  <a:schemeClr val="bg1"/>
                </a:solidFill>
              </a:rPr>
              <a:t>coasterbuzz.com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0081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7131602"/>
              </p:ext>
            </p:extLst>
          </p:nvPr>
        </p:nvGraphicFramePr>
        <p:xfrm>
          <a:off x="369375" y="555624"/>
          <a:ext cx="8334376" cy="60577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67188"/>
                <a:gridCol w="4167188"/>
              </a:tblGrid>
              <a:tr h="1465658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Making</a:t>
                      </a:r>
                      <a:r>
                        <a:rPr lang="en-US" sz="2800" baseline="0" dirty="0" smtClean="0"/>
                        <a:t> a</a:t>
                      </a:r>
                      <a:r>
                        <a:rPr lang="en-US" sz="2800" dirty="0" smtClean="0"/>
                        <a:t> Coherent</a:t>
                      </a:r>
                      <a:r>
                        <a:rPr lang="en-US" sz="2800" baseline="0" dirty="0" smtClean="0"/>
                        <a:t> Argument is like…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…Taking your Reader on a Rollercoaster</a:t>
                      </a:r>
                      <a:endParaRPr lang="en-US" sz="2800" dirty="0"/>
                    </a:p>
                  </a:txBody>
                  <a:tcPr/>
                </a:tc>
              </a:tr>
              <a:tr h="100967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dirty="0" smtClean="0"/>
                        <a:t>Claim/reason: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/>
                        <a:t>Stating your opinion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b="1" dirty="0" smtClean="0"/>
                        <a:t>Sitting</a:t>
                      </a:r>
                      <a:r>
                        <a:rPr lang="en-US" sz="2800" b="0" dirty="0" smtClean="0"/>
                        <a:t> them</a:t>
                      </a:r>
                      <a:r>
                        <a:rPr lang="en-US" sz="2800" dirty="0" smtClean="0"/>
                        <a:t> in the rollercoaster</a:t>
                      </a:r>
                      <a:endParaRPr lang="en-US" sz="2800" dirty="0"/>
                    </a:p>
                  </a:txBody>
                  <a:tcPr/>
                </a:tc>
              </a:tr>
              <a:tr h="1660759">
                <a:tc>
                  <a:txBody>
                    <a:bodyPr/>
                    <a:lstStyle/>
                    <a:p>
                      <a:r>
                        <a:rPr lang="en-US" sz="2800" b="1" dirty="0" smtClean="0"/>
                        <a:t>Evidence: </a:t>
                      </a:r>
                    </a:p>
                    <a:p>
                      <a:r>
                        <a:rPr lang="en-US" sz="2800" dirty="0" smtClean="0"/>
                        <a:t>Giving a fact to support</a:t>
                      </a:r>
                      <a:r>
                        <a:rPr lang="en-US" sz="2800" baseline="0" dirty="0" smtClean="0"/>
                        <a:t> your opinion</a:t>
                      </a:r>
                    </a:p>
                    <a:p>
                      <a:r>
                        <a:rPr lang="en-US" sz="1800" baseline="0" dirty="0" smtClean="0"/>
                        <a:t>“for example”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Putting on </a:t>
                      </a:r>
                      <a:r>
                        <a:rPr lang="en-US" sz="2800" b="1" dirty="0" smtClean="0"/>
                        <a:t>one strap</a:t>
                      </a:r>
                      <a:endParaRPr lang="en-US" sz="2800" b="1" dirty="0"/>
                    </a:p>
                  </a:txBody>
                  <a:tcPr/>
                </a:tc>
              </a:tr>
              <a:tr h="1921640">
                <a:tc>
                  <a:txBody>
                    <a:bodyPr/>
                    <a:lstStyle/>
                    <a:p>
                      <a:r>
                        <a:rPr lang="en-US" sz="2800" b="1" dirty="0" smtClean="0"/>
                        <a:t>Reasoning: </a:t>
                      </a:r>
                      <a:r>
                        <a:rPr lang="en-US" sz="2800" dirty="0" smtClean="0"/>
                        <a:t>Connecting your evidence back to your claim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Putting on the </a:t>
                      </a:r>
                      <a:r>
                        <a:rPr lang="en-US" sz="2800" b="1" dirty="0" smtClean="0"/>
                        <a:t>other strap</a:t>
                      </a:r>
                      <a:endParaRPr lang="en-US" sz="2800" b="1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625" y="5122054"/>
            <a:ext cx="1607626" cy="120572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635625" y="6274801"/>
            <a:ext cx="35920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</a:rPr>
              <a:t>Image from </a:t>
            </a:r>
            <a:r>
              <a:rPr lang="en-US" sz="1600" dirty="0" err="1" smtClean="0">
                <a:solidFill>
                  <a:schemeClr val="bg1"/>
                </a:solidFill>
              </a:rPr>
              <a:t>coasterbuzz.com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 rot="21214961">
            <a:off x="1602229" y="1561924"/>
            <a:ext cx="5877142" cy="341631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What happens to </a:t>
            </a:r>
          </a:p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your reader </a:t>
            </a:r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if </a:t>
            </a:r>
          </a:p>
          <a:p>
            <a:pPr algn="ctr"/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you forget to </a:t>
            </a:r>
          </a:p>
          <a:p>
            <a:pPr algn="ctr"/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“strap them in?”</a:t>
            </a:r>
            <a:endParaRPr lang="en-US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6" name="Group 5"/>
          <p:cNvGrpSpPr/>
          <p:nvPr/>
        </p:nvGrpSpPr>
        <p:grpSpPr>
          <a:xfrm rot="21264688">
            <a:off x="963984" y="1564251"/>
            <a:ext cx="7108283" cy="3461568"/>
            <a:chOff x="526269" y="2452002"/>
            <a:chExt cx="6207125" cy="3154521"/>
          </a:xfrm>
        </p:grpSpPr>
        <p:sp>
          <p:nvSpPr>
            <p:cNvPr id="7" name="Rectangle 6"/>
            <p:cNvSpPr/>
            <p:nvPr/>
          </p:nvSpPr>
          <p:spPr>
            <a:xfrm>
              <a:off x="526269" y="2479148"/>
              <a:ext cx="6207125" cy="3127375"/>
            </a:xfrm>
            <a:prstGeom prst="rect">
              <a:avLst/>
            </a:prstGeom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/>
            <p:cNvSpPr/>
            <p:nvPr/>
          </p:nvSpPr>
          <p:spPr>
            <a:xfrm rot="21550273">
              <a:off x="1085628" y="2452002"/>
              <a:ext cx="5132063" cy="31132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cap="none" spc="0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What happens to </a:t>
              </a:r>
            </a:p>
            <a:p>
              <a:pPr algn="ctr"/>
              <a:r>
                <a:rPr lang="en-US" sz="5400" b="1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your reader </a:t>
              </a:r>
              <a:r>
                <a:rPr lang="en-US" sz="5400" b="1" cap="none" spc="0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if </a:t>
              </a:r>
            </a:p>
            <a:p>
              <a:pPr algn="ctr"/>
              <a:r>
                <a:rPr lang="en-US" sz="5400" b="1" cap="none" spc="0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you forget to </a:t>
              </a:r>
            </a:p>
            <a:p>
              <a:pPr algn="ctr"/>
              <a:r>
                <a:rPr lang="en-US" sz="5400" b="1" cap="none" spc="0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“strap them in?”</a:t>
              </a:r>
              <a:endParaRPr lang="en-US" sz="54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90892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8483703"/>
              </p:ext>
            </p:extLst>
          </p:nvPr>
        </p:nvGraphicFramePr>
        <p:xfrm>
          <a:off x="369375" y="555624"/>
          <a:ext cx="8334376" cy="60577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67188"/>
                <a:gridCol w="4167188"/>
              </a:tblGrid>
              <a:tr h="1465658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Making</a:t>
                      </a:r>
                      <a:r>
                        <a:rPr lang="en-US" sz="2800" baseline="0" dirty="0" smtClean="0"/>
                        <a:t> a</a:t>
                      </a:r>
                      <a:r>
                        <a:rPr lang="en-US" sz="2800" dirty="0" smtClean="0"/>
                        <a:t> Coherent</a:t>
                      </a:r>
                      <a:r>
                        <a:rPr lang="en-US" sz="2800" baseline="0" dirty="0" smtClean="0"/>
                        <a:t> Argument is like…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…Taking your Reader on a Rollercoaster</a:t>
                      </a:r>
                      <a:endParaRPr lang="en-US" sz="2800" dirty="0"/>
                    </a:p>
                  </a:txBody>
                  <a:tcPr/>
                </a:tc>
              </a:tr>
              <a:tr h="100967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dirty="0" smtClean="0"/>
                        <a:t>Claim/reason: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/>
                        <a:t>Stating your opinion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b="1" dirty="0" smtClean="0"/>
                        <a:t>Sitting</a:t>
                      </a:r>
                      <a:r>
                        <a:rPr lang="en-US" sz="2800" b="0" dirty="0" smtClean="0"/>
                        <a:t> them</a:t>
                      </a:r>
                      <a:r>
                        <a:rPr lang="en-US" sz="2800" dirty="0" smtClean="0"/>
                        <a:t> in the rollercoaster</a:t>
                      </a:r>
                      <a:endParaRPr lang="en-US" sz="2800" dirty="0"/>
                    </a:p>
                  </a:txBody>
                  <a:tcPr/>
                </a:tc>
              </a:tr>
              <a:tr h="1660759">
                <a:tc>
                  <a:txBody>
                    <a:bodyPr/>
                    <a:lstStyle/>
                    <a:p>
                      <a:r>
                        <a:rPr lang="en-US" sz="2800" b="1" dirty="0" smtClean="0"/>
                        <a:t>Evidence: </a:t>
                      </a:r>
                    </a:p>
                    <a:p>
                      <a:r>
                        <a:rPr lang="en-US" sz="2800" dirty="0" smtClean="0"/>
                        <a:t>Giving a fact to support</a:t>
                      </a:r>
                      <a:r>
                        <a:rPr lang="en-US" sz="2800" baseline="0" dirty="0" smtClean="0"/>
                        <a:t> your opinion</a:t>
                      </a:r>
                    </a:p>
                    <a:p>
                      <a:r>
                        <a:rPr lang="en-US" sz="1800" baseline="0" dirty="0" smtClean="0"/>
                        <a:t>“for example”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Putting on </a:t>
                      </a:r>
                      <a:r>
                        <a:rPr lang="en-US" sz="2800" b="1" dirty="0" smtClean="0"/>
                        <a:t>one strap</a:t>
                      </a:r>
                      <a:endParaRPr lang="en-US" sz="2800" b="1" dirty="0"/>
                    </a:p>
                  </a:txBody>
                  <a:tcPr/>
                </a:tc>
              </a:tr>
              <a:tr h="1921640">
                <a:tc>
                  <a:txBody>
                    <a:bodyPr/>
                    <a:lstStyle/>
                    <a:p>
                      <a:r>
                        <a:rPr lang="en-US" sz="2800" b="1" dirty="0" smtClean="0"/>
                        <a:t>Reasoning: </a:t>
                      </a:r>
                      <a:r>
                        <a:rPr lang="en-US" sz="2800" dirty="0" smtClean="0"/>
                        <a:t>Connecting your evidence back to your claim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Putting on the </a:t>
                      </a:r>
                      <a:r>
                        <a:rPr lang="en-US" sz="2800" b="1" dirty="0" smtClean="0"/>
                        <a:t>other strap</a:t>
                      </a:r>
                      <a:endParaRPr lang="en-US" sz="2800" b="1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625" y="5122054"/>
            <a:ext cx="1607626" cy="120572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635625" y="6274801"/>
            <a:ext cx="35920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</a:rPr>
              <a:t>Image from </a:t>
            </a:r>
            <a:r>
              <a:rPr lang="en-US" sz="1600" dirty="0" err="1" smtClean="0">
                <a:solidFill>
                  <a:schemeClr val="bg1"/>
                </a:solidFill>
              </a:rPr>
              <a:t>coasterbuzz.com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 rot="21214961">
            <a:off x="1602229" y="1561924"/>
            <a:ext cx="5877142" cy="341631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What happens to </a:t>
            </a:r>
          </a:p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your reader </a:t>
            </a:r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if </a:t>
            </a:r>
          </a:p>
          <a:p>
            <a:pPr algn="ctr"/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you forget to </a:t>
            </a:r>
          </a:p>
          <a:p>
            <a:pPr algn="ctr"/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“strap them in?”</a:t>
            </a:r>
            <a:endParaRPr lang="en-US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6" name="Group 5"/>
          <p:cNvGrpSpPr/>
          <p:nvPr/>
        </p:nvGrpSpPr>
        <p:grpSpPr>
          <a:xfrm rot="21264688">
            <a:off x="963984" y="1564251"/>
            <a:ext cx="7108283" cy="3461568"/>
            <a:chOff x="526269" y="2452002"/>
            <a:chExt cx="6207125" cy="3154521"/>
          </a:xfrm>
        </p:grpSpPr>
        <p:sp>
          <p:nvSpPr>
            <p:cNvPr id="7" name="Rectangle 6"/>
            <p:cNvSpPr/>
            <p:nvPr/>
          </p:nvSpPr>
          <p:spPr>
            <a:xfrm>
              <a:off x="526269" y="2479148"/>
              <a:ext cx="6207125" cy="3127375"/>
            </a:xfrm>
            <a:prstGeom prst="rect">
              <a:avLst/>
            </a:prstGeom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/>
            <p:cNvSpPr/>
            <p:nvPr/>
          </p:nvSpPr>
          <p:spPr>
            <a:xfrm rot="21550273">
              <a:off x="1085628" y="2452002"/>
              <a:ext cx="5132063" cy="31132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cap="none" spc="0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What happens to </a:t>
              </a:r>
            </a:p>
            <a:p>
              <a:pPr algn="ctr"/>
              <a:r>
                <a:rPr lang="en-US" sz="5400" b="1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your reader </a:t>
              </a:r>
              <a:r>
                <a:rPr lang="en-US" sz="5400" b="1" cap="none" spc="0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if </a:t>
              </a:r>
            </a:p>
            <a:p>
              <a:pPr algn="ctr"/>
              <a:r>
                <a:rPr lang="en-US" sz="5400" b="1" cap="none" spc="0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you forget to </a:t>
              </a:r>
            </a:p>
            <a:p>
              <a:pPr algn="ctr"/>
              <a:r>
                <a:rPr lang="en-US" sz="5400" b="1" cap="none" spc="0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“strap them in?”</a:t>
              </a:r>
              <a:endParaRPr lang="en-US" sz="54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/>
          <a:srcRect l="7975" t="16683" b="5537"/>
          <a:stretch/>
        </p:blipFill>
        <p:spPr>
          <a:xfrm>
            <a:off x="892196" y="968376"/>
            <a:ext cx="7369457" cy="467141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892196" y="5333962"/>
            <a:ext cx="38417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Image from </a:t>
            </a:r>
            <a:r>
              <a:rPr lang="en-US" sz="1400" dirty="0" err="1" smtClean="0"/>
              <a:t>appsaga.com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666705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Share-Time Today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 dirty="0" smtClean="0"/>
              <a:t>Tell the person next to you:</a:t>
            </a:r>
          </a:p>
          <a:p>
            <a:endParaRPr lang="en-US" sz="3600" dirty="0" smtClean="0"/>
          </a:p>
          <a:p>
            <a:pPr marL="0" indent="0">
              <a:buNone/>
            </a:pPr>
            <a:r>
              <a:rPr lang="en-US" sz="3600" dirty="0" smtClean="0"/>
              <a:t>What’s the difference between claims, evidence, and reasoning?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286116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Quotable">
  <a:themeElements>
    <a:clrScheme name="Quotable">
      <a:dk1>
        <a:sysClr val="windowText" lastClr="000000"/>
      </a:dk1>
      <a:lt1>
        <a:sysClr val="window" lastClr="FFFFFF"/>
      </a:lt1>
      <a:dk2>
        <a:srgbClr val="212121"/>
      </a:dk2>
      <a:lt2>
        <a:srgbClr val="636363"/>
      </a:lt2>
      <a:accent1>
        <a:srgbClr val="00C6BB"/>
      </a:accent1>
      <a:accent2>
        <a:srgbClr val="6FEBA0"/>
      </a:accent2>
      <a:accent3>
        <a:srgbClr val="B6DF5E"/>
      </a:accent3>
      <a:accent4>
        <a:srgbClr val="EFB251"/>
      </a:accent4>
      <a:accent5>
        <a:srgbClr val="EF755F"/>
      </a:accent5>
      <a:accent6>
        <a:srgbClr val="ED515C"/>
      </a:accent6>
      <a:hlink>
        <a:srgbClr val="8F8F8F"/>
      </a:hlink>
      <a:folHlink>
        <a:srgbClr val="A5A5A5"/>
      </a:folHlink>
    </a:clrScheme>
    <a:fontScheme name="Quotable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Quotable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lumMod val="105000"/>
              </a:schemeClr>
            </a:gs>
            <a:gs pos="100000">
              <a:schemeClr val="phClr">
                <a:tint val="9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  <a:lumMod val="102000"/>
              </a:schemeClr>
              <a:schemeClr val="phClr">
                <a:shade val="98000"/>
                <a:lumMod val="98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63500" dist="25400" dir="13500000">
              <a:srgbClr val="000000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tint val="84000"/>
                <a:shade val="84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90000"/>
                <a:satMod val="120000"/>
                <a:lumMod val="90000"/>
              </a:schemeClr>
            </a:gs>
            <a:gs pos="100000">
              <a:schemeClr val="phClr"/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Quotable" id="{39EC5628-30ED-4578-ACD8-9820EDB8E15A}" vid="{6F3559E9-1A4C-49D8-94D4-F41003531C4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Quotable.thmx</Template>
  <TotalTime>33910</TotalTime>
  <Words>832</Words>
  <Application>Microsoft Macintosh PowerPoint</Application>
  <PresentationFormat>On-screen Show (4:3)</PresentationFormat>
  <Paragraphs>109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Quotable</vt:lpstr>
      <vt:lpstr>Claims, Evidence, Reasoning, Lesson  Powerpoint</vt:lpstr>
      <vt:lpstr>PowerPoint Presentation</vt:lpstr>
      <vt:lpstr>Quick-write:</vt:lpstr>
      <vt:lpstr>Philosophical Chairs</vt:lpstr>
      <vt:lpstr>Let’s Vote on a Topic</vt:lpstr>
      <vt:lpstr>PowerPoint Presentation</vt:lpstr>
      <vt:lpstr>PowerPoint Presentation</vt:lpstr>
      <vt:lpstr>PowerPoint Presentation</vt:lpstr>
      <vt:lpstr>Share-Time Today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Day 1</dc:title>
  <dc:creator>Jeanne Zeller</dc:creator>
  <cp:lastModifiedBy>budhi arta</cp:lastModifiedBy>
  <cp:revision>218</cp:revision>
  <dcterms:created xsi:type="dcterms:W3CDTF">2017-08-08T21:54:04Z</dcterms:created>
  <dcterms:modified xsi:type="dcterms:W3CDTF">2018-11-10T16:17:57Z</dcterms:modified>
</cp:coreProperties>
</file>