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4" r:id="rId1"/>
  </p:sldMasterIdLst>
  <p:notesMasterIdLst>
    <p:notesMasterId r:id="rId12"/>
  </p:notesMasterIdLst>
  <p:handoutMasterIdLst>
    <p:handoutMasterId r:id="rId13"/>
  </p:handoutMasterIdLst>
  <p:sldIdLst>
    <p:sldId id="409" r:id="rId2"/>
    <p:sldId id="467" r:id="rId3"/>
    <p:sldId id="508" r:id="rId4"/>
    <p:sldId id="509" r:id="rId5"/>
    <p:sldId id="468" r:id="rId6"/>
    <p:sldId id="504" r:id="rId7"/>
    <p:sldId id="505" r:id="rId8"/>
    <p:sldId id="506" r:id="rId9"/>
    <p:sldId id="507" r:id="rId10"/>
    <p:sldId id="50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6F9E6F2-2C7D-4B44-8BC5-BB26CA128756}">
          <p14:sldIdLst>
            <p14:sldId id="409"/>
          </p14:sldIdLst>
        </p14:section>
        <p14:section name="Day 1" id="{3D9BAE9C-8088-D640-BFE4-84814500E3D2}">
          <p14:sldIdLst>
            <p14:sldId id="467"/>
            <p14:sldId id="508"/>
            <p14:sldId id="509"/>
            <p14:sldId id="468"/>
            <p14:sldId id="504"/>
            <p14:sldId id="505"/>
            <p14:sldId id="506"/>
            <p14:sldId id="507"/>
            <p14:sldId id="50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3C3"/>
    <a:srgbClr val="0D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032" autoAdjust="0"/>
  </p:normalViewPr>
  <p:slideViewPr>
    <p:cSldViewPr snapToGrid="0" snapToObjects="1">
      <p:cViewPr>
        <p:scale>
          <a:sx n="63" d="100"/>
          <a:sy n="63" d="100"/>
        </p:scale>
        <p:origin x="-230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33512"/>
    </p:cViewPr>
  </p:sorterViewPr>
  <p:notesViewPr>
    <p:cSldViewPr snapToGrid="0" snapToObjects="1">
      <p:cViewPr varScale="1">
        <p:scale>
          <a:sx n="70" d="100"/>
          <a:sy n="70" d="100"/>
        </p:scale>
        <p:origin x="-354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F9B9D-1478-0049-B168-78DC365DDD35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AA4C8-DC46-7848-AC39-71EE99ABC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8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hyperlink" Target="http://www.teacheroffduty.com" TargetMode="Externa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851F2-B621-BE42-87BD-19E1B4A15E54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/>
              <a:t>Copyright © 2017 Jeanne Wolz,. </a:t>
            </a:r>
            <a:r>
              <a:rPr lang="en-US" sz="1200" i="1" dirty="0" smtClean="0">
                <a:hlinkClick r:id="rId2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30DBF-4623-024C-8862-46B4E3DC5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0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4572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Relationship Id="rId3" Type="http://schemas.openxmlformats.org/officeDocument/2006/relationships/hyperlink" Target="http://www.teacheroffduty.com" TargetMode="Externa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Relationship Id="rId3" Type="http://schemas.openxmlformats.org/officeDocument/2006/relationships/hyperlink" Target="http://www.teacheroffduty.com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teacheroffduty.com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teacheroffduty.com" TargetMode="Externa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Relationship Id="rId3" Type="http://schemas.openxmlformats.org/officeDocument/2006/relationships/hyperlink" Target="http://www.teacheroffduty.com" TargetMode="Externa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www.teacheroffduty.com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www.teacheroffduty.com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Relationship Id="rId3" Type="http://schemas.openxmlformats.org/officeDocument/2006/relationships/hyperlink" Target="http://www.teacheroffduty.com" TargetMode="Externa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Relationship Id="rId3" Type="http://schemas.openxmlformats.org/officeDocument/2006/relationships/hyperlink" Target="http://www.teacheroffduty.com" TargetMode="Externa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www.teacheroffduty.co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5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94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050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48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94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9404" y="2951396"/>
            <a:ext cx="8379160" cy="1468800"/>
          </a:xfrm>
        </p:spPr>
        <p:txBody>
          <a:bodyPr/>
          <a:lstStyle/>
          <a:p>
            <a:r>
              <a:rPr lang="en-US" sz="4000" dirty="0"/>
              <a:t>Counterargument Lesson </a:t>
            </a:r>
            <a:r>
              <a:rPr lang="en-US" sz="4000" dirty="0" smtClean="0"/>
              <a:t>Plan</a:t>
            </a:r>
            <a:br>
              <a:rPr lang="en-US" sz="4000" dirty="0" smtClean="0"/>
            </a:br>
            <a:r>
              <a:rPr lang="en-US" sz="4000" dirty="0" err="1" smtClean="0"/>
              <a:t>Powerpoint</a:t>
            </a:r>
            <a:endParaRPr lang="en-US" sz="4400" i="1" spc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Jeanne Wolz, Teacher Off Duty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0900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How did you think through discrediting the reason someone might disagree with you?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45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782323464"/>
              </p:ext>
            </p:extLst>
          </p:nvPr>
        </p:nvGraphicFramePr>
        <p:xfrm>
          <a:off x="748259" y="218366"/>
          <a:ext cx="7629526" cy="291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763"/>
                <a:gridCol w="3814763"/>
              </a:tblGrid>
              <a:tr h="464191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+mj-lt"/>
                        </a:rPr>
                        <a:t>Do</a:t>
                      </a:r>
                      <a:r>
                        <a:rPr lang="en-US" sz="4400" baseline="0" dirty="0" smtClean="0">
                          <a:latin typeface="+mj-lt"/>
                        </a:rPr>
                        <a:t> Now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/>
                    </a:p>
                  </a:txBody>
                  <a:tcPr/>
                </a:tc>
              </a:tr>
              <a:tr h="464191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en-US" sz="2400" b="1" i="0" dirty="0" smtClean="0">
                          <a:latin typeface="Verdana"/>
                          <a:cs typeface="Verdana"/>
                        </a:rPr>
                        <a:t>Write in planner:</a:t>
                      </a:r>
                    </a:p>
                    <a:p>
                      <a:pPr marL="971550" lvl="1" indent="-514350">
                        <a:buFont typeface="Wingdings" charset="2"/>
                        <a:buChar char="Ø"/>
                      </a:pPr>
                      <a:r>
                        <a:rPr lang="en-US" sz="2100" b="0" i="0" dirty="0" smtClean="0">
                          <a:latin typeface="Verdana"/>
                          <a:cs typeface="Verdana"/>
                        </a:rPr>
                        <a:t>Finish counterargument </a:t>
                      </a:r>
                      <a:r>
                        <a:rPr lang="en-US" sz="2100" b="0" i="0" dirty="0" smtClean="0">
                          <a:latin typeface="Verdana"/>
                          <a:cs typeface="Verdana"/>
                        </a:rPr>
                        <a:t>outline</a:t>
                      </a:r>
                      <a:endParaRPr lang="en-US" sz="2100" b="0" i="0" dirty="0" smtClean="0">
                        <a:latin typeface="Verdana"/>
                        <a:cs typeface="Verdana"/>
                      </a:endParaRP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endParaRPr lang="en-US" sz="2400" b="1" i="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1" dirty="0" smtClean="0">
                          <a:latin typeface="Verdana"/>
                          <a:cs typeface="Verdana"/>
                        </a:rPr>
                        <a:t>2. Get out: </a:t>
                      </a:r>
                      <a:endParaRPr lang="en-US" sz="240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r>
                        <a:rPr lang="en-US" sz="2400" dirty="0" smtClean="0">
                          <a:latin typeface="Verdana"/>
                          <a:cs typeface="Verdana"/>
                        </a:rPr>
                        <a:t>Your</a:t>
                      </a:r>
                      <a:r>
                        <a:rPr lang="en-US" sz="2400" baseline="0" dirty="0" smtClean="0">
                          <a:latin typeface="Verdana"/>
                          <a:cs typeface="Verdana"/>
                        </a:rPr>
                        <a:t> draft of your </a:t>
                      </a:r>
                      <a:r>
                        <a:rPr lang="en-US" sz="2400" baseline="0" dirty="0" smtClean="0">
                          <a:latin typeface="Verdana"/>
                          <a:cs typeface="Verdana"/>
                        </a:rPr>
                        <a:t>writing</a:t>
                      </a:r>
                      <a:endParaRPr lang="en-US" sz="2400" baseline="0" dirty="0" smtClean="0">
                        <a:latin typeface="Verdana"/>
                        <a:cs typeface="Verdana"/>
                      </a:endParaRPr>
                    </a:p>
                    <a:p>
                      <a:pPr marL="329184" lvl="1" indent="0">
                        <a:buFont typeface="Wingdings" charset="2"/>
                        <a:buNone/>
                      </a:pP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6299265"/>
              </p:ext>
            </p:extLst>
          </p:nvPr>
        </p:nvGraphicFramePr>
        <p:xfrm>
          <a:off x="748259" y="3372134"/>
          <a:ext cx="7633741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741"/>
              </a:tblGrid>
              <a:tr h="378627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+mj-lt"/>
                        </a:rPr>
                        <a:t>Today we will…</a:t>
                      </a:r>
                      <a:endParaRPr lang="en-US" sz="40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2333997">
                <a:tc>
                  <a:txBody>
                    <a:bodyPr/>
                    <a:lstStyle/>
                    <a:p>
                      <a:r>
                        <a:rPr lang="en-US" sz="2100" b="1" dirty="0" smtClean="0">
                          <a:latin typeface="Verdana"/>
                          <a:cs typeface="Verdana"/>
                        </a:rPr>
                        <a:t>What: </a:t>
                      </a:r>
                      <a:r>
                        <a:rPr lang="en-US" sz="2100" b="0" dirty="0" smtClean="0">
                          <a:latin typeface="Verdana"/>
                          <a:cs typeface="Verdana"/>
                        </a:rPr>
                        <a:t>Learn</a:t>
                      </a:r>
                      <a:r>
                        <a:rPr lang="en-US" sz="2100" b="0" baseline="0" dirty="0" smtClean="0">
                          <a:latin typeface="Verdana"/>
                          <a:cs typeface="Verdana"/>
                        </a:rPr>
                        <a:t> how to craft a compelling counterargument. </a:t>
                      </a:r>
                      <a:endParaRPr lang="en-US" sz="2100" b="0" dirty="0" smtClean="0">
                        <a:latin typeface="Verdana"/>
                        <a:cs typeface="Verdana"/>
                      </a:endParaRPr>
                    </a:p>
                    <a:p>
                      <a:endParaRPr lang="en-US" sz="21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100" b="1" dirty="0" smtClean="0">
                          <a:latin typeface="Verdana"/>
                          <a:cs typeface="Verdana"/>
                        </a:rPr>
                        <a:t>How: </a:t>
                      </a:r>
                      <a:r>
                        <a:rPr lang="en-US" sz="2100" b="0" dirty="0" smtClean="0">
                          <a:latin typeface="Verdana"/>
                          <a:cs typeface="Verdana"/>
                        </a:rPr>
                        <a:t>By</a:t>
                      </a:r>
                      <a:r>
                        <a:rPr lang="en-US" sz="2100" b="0" baseline="0" dirty="0" smtClean="0">
                          <a:latin typeface="Verdana"/>
                          <a:cs typeface="Verdana"/>
                        </a:rPr>
                        <a:t> writing reasons people might disagree with us and then discrediting those reasons. </a:t>
                      </a:r>
                      <a:endParaRPr lang="en-US" sz="2100" b="0" dirty="0" smtClean="0">
                        <a:latin typeface="Verdana"/>
                        <a:cs typeface="Verdana"/>
                      </a:endParaRPr>
                    </a:p>
                    <a:p>
                      <a:endParaRPr lang="en-US" sz="21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100" b="1" dirty="0" smtClean="0">
                          <a:latin typeface="Verdana"/>
                          <a:cs typeface="Verdana"/>
                        </a:rPr>
                        <a:t>Why:</a:t>
                      </a:r>
                      <a:r>
                        <a:rPr lang="en-US" sz="2100" b="0" dirty="0" smtClean="0">
                          <a:latin typeface="Verdana"/>
                          <a:cs typeface="Verdana"/>
                        </a:rPr>
                        <a:t> A</a:t>
                      </a:r>
                      <a:r>
                        <a:rPr lang="en-US" sz="2100" b="0" baseline="0" dirty="0" smtClean="0">
                          <a:latin typeface="Verdana"/>
                          <a:cs typeface="Verdana"/>
                        </a:rPr>
                        <a:t> c</a:t>
                      </a:r>
                      <a:r>
                        <a:rPr lang="en-US" sz="2100" b="0" dirty="0" smtClean="0">
                          <a:latin typeface="Verdana"/>
                          <a:cs typeface="Verdana"/>
                        </a:rPr>
                        <a:t>ounterargument</a:t>
                      </a:r>
                      <a:r>
                        <a:rPr lang="en-US" sz="2100" b="0" baseline="0" dirty="0" smtClean="0">
                          <a:latin typeface="Verdana"/>
                          <a:cs typeface="Verdana"/>
                        </a:rPr>
                        <a:t> can be an incredibly effective persuasive move.</a:t>
                      </a:r>
                      <a:endParaRPr lang="en-US" sz="2100" b="0" i="0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grey-1293127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775" y="2478282"/>
            <a:ext cx="597221" cy="5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4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Quick-write: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9395" y="4296830"/>
            <a:ext cx="8322297" cy="4075465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What is a </a:t>
            </a:r>
            <a:r>
              <a:rPr lang="en-US" sz="5400" b="1" dirty="0" err="1" smtClean="0"/>
              <a:t>countargument</a:t>
            </a:r>
            <a:r>
              <a:rPr lang="en-US" sz="5400" b="1" dirty="0" smtClean="0"/>
              <a:t>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68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7500" y="607949"/>
            <a:ext cx="7921064" cy="3812247"/>
          </a:xfrm>
        </p:spPr>
        <p:txBody>
          <a:bodyPr/>
          <a:lstStyle/>
          <a:p>
            <a:r>
              <a:rPr lang="en-US" sz="3200" dirty="0" smtClean="0"/>
              <a:t>You want to go out this weekend with your friends. You know you need to convince your parent/guardian</a:t>
            </a:r>
            <a:r>
              <a:rPr lang="mr-IN" sz="3200" dirty="0" smtClean="0"/>
              <a:t>…</a:t>
            </a:r>
            <a:r>
              <a:rPr lang="en-US" sz="3200" dirty="0" smtClean="0"/>
              <a:t>of the following 2 versions of what you say to them, which do you think would be more convincing?</a:t>
            </a:r>
            <a:endParaRPr lang="en-US" sz="32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7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Version 1: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dirty="0" smtClean="0"/>
              <a:t>I think I should be allowed to go out this weekend because I really want to go and I think I would have an awesome time. Everyone else is going, and I don’t want to miss out. If I don’t go, I’ll feel like I’m missing out the whole time and it will be horrible! It’s not fair if you don’t let me go. I really think I should be able to go. Please, can I?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27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Version 2: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463571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4000" dirty="0" smtClean="0"/>
              <a:t>I think I should be allowed to go out this weekend. I know what you might be thinking: I have this really big paper this weekend, and so it’s really important that I stay in and focus on it. However, I’ve had a really long week, and I don’t think I’ll be able to focus until I have a mental break. If I don’t go, I’m going to be tired AND knowing everyone else is having an awesome time, so I won’t be able to focus on the paper anyway, even if I stay in. Really, I think I’ll focus on the paper best if I go out and have a mental break. Please, can I go?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50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version was more effective, and why?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92092" y="2281077"/>
            <a:ext cx="4950488" cy="4468155"/>
          </a:xfrm>
          <a:ln>
            <a:solidFill>
              <a:schemeClr val="accent2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 smtClean="0"/>
              <a:t>Version 2:</a:t>
            </a:r>
          </a:p>
          <a:p>
            <a:pPr marL="0" indent="0">
              <a:buNone/>
            </a:pPr>
            <a:r>
              <a:rPr lang="en-US" sz="1900" dirty="0" smtClean="0"/>
              <a:t>I think I should be allowed to go out this weekend. I know what you might be thinking: I have this really big paper this weekend, and so it’s really important that I stay in and focus on it. However, I’ve had a really long week, and I don’t think I’ll be able to focus until I have a mental break. If I don’t go, I’m going to be tired AND knowing everyone else is having an awesome time, so I won’t be able to focus on the paper anyway, even if I stay in. Really, I think I’ll focus on the paper best if I go out and have a mental break. Please, can I go?</a:t>
            </a:r>
            <a:endParaRPr lang="en-US" sz="19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37751" y="2269275"/>
            <a:ext cx="3654440" cy="4479957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charset="2"/>
              <a:buNone/>
            </a:pPr>
            <a:r>
              <a:rPr lang="en-US" sz="2000" b="1" dirty="0" smtClean="0"/>
              <a:t>Version 1:</a:t>
            </a:r>
          </a:p>
          <a:p>
            <a:pPr marL="0" indent="0">
              <a:buFont typeface="Wingdings 2" charset="2"/>
              <a:buNone/>
            </a:pPr>
            <a:r>
              <a:rPr lang="en-US" sz="2000" dirty="0" smtClean="0"/>
              <a:t>I think I should be allowed to go out this weekend because I really want to go and I think I would have an awesome time. Everyone else is going, and I don’t want to miss out. If I don’t go, I’ll feel like I’m missing out the whole time and it will be horrible! It’s not fair if you don’t let me go. I really think I should be able to go. Please, can I?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0842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counterargument?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Mentioning what people disagree with about your argument</a:t>
            </a:r>
            <a:r>
              <a:rPr lang="mr-IN" sz="3200" dirty="0" smtClean="0"/>
              <a:t>…</a:t>
            </a:r>
            <a:endParaRPr lang="en-US" sz="3200" dirty="0" smtClean="0"/>
          </a:p>
          <a:p>
            <a:pPr marL="0" indent="0">
              <a:buNone/>
            </a:pPr>
            <a:endParaRPr lang="en-US" sz="3200" dirty="0" smtClean="0"/>
          </a:p>
          <a:p>
            <a:pPr marL="0" indent="0" algn="r">
              <a:buNone/>
            </a:pPr>
            <a:r>
              <a:rPr lang="mr-IN" sz="3200" dirty="0" smtClean="0"/>
              <a:t>…</a:t>
            </a:r>
            <a:r>
              <a:rPr lang="en-US" sz="3200" b="1" u="sng" dirty="0" smtClean="0"/>
              <a:t>and then proving why they’re wrong</a:t>
            </a:r>
            <a:r>
              <a:rPr lang="en-US" sz="3200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41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Work-Time Today: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4451640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sz="2400" dirty="0" smtClean="0"/>
              <a:t>Pick a level, and plan your counterargument against the most COMPELLING reason someone might disagree with you</a:t>
            </a:r>
          </a:p>
          <a:p>
            <a:pPr>
              <a:buFont typeface="+mj-lt"/>
              <a:buAutoNum type="arabicPeriod"/>
            </a:pPr>
            <a:endParaRPr lang="en-US" sz="2400" dirty="0"/>
          </a:p>
          <a:p>
            <a:pPr>
              <a:buFont typeface="+mj-lt"/>
              <a:buAutoNum type="arabicPeriod"/>
            </a:pPr>
            <a:r>
              <a:rPr lang="en-US" sz="2400" dirty="0" smtClean="0"/>
              <a:t>If you finish, try a more advanced outline! </a:t>
            </a:r>
          </a:p>
          <a:p>
            <a:pPr>
              <a:buFont typeface="+mj-lt"/>
              <a:buAutoNum type="arabicPeriod"/>
            </a:pPr>
            <a:endParaRPr lang="en-US" sz="2400" dirty="0"/>
          </a:p>
          <a:p>
            <a:pPr>
              <a:buFont typeface="+mj-lt"/>
              <a:buAutoNum type="arabicPeriod"/>
            </a:pPr>
            <a:r>
              <a:rPr lang="en-US" sz="2400" dirty="0" smtClean="0"/>
              <a:t>If you finish the advanced, move on to drafting your argument with your outline from yesterday</a:t>
            </a:r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6241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Quotable.thmx</Template>
  <TotalTime>33906</TotalTime>
  <Words>987</Words>
  <Application>Microsoft Macintosh PowerPoint</Application>
  <PresentationFormat>On-screen Show (4:3)</PresentationFormat>
  <Paragraphs>57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Quotable</vt:lpstr>
      <vt:lpstr>Counterargument Lesson Plan Powerpoint</vt:lpstr>
      <vt:lpstr>PowerPoint Presentation</vt:lpstr>
      <vt:lpstr>Quick-write:</vt:lpstr>
      <vt:lpstr>You want to go out this weekend with your friends. You know you need to convince your parent/guardian…of the following 2 versions of what you say to them, which do you think would be more convincing?</vt:lpstr>
      <vt:lpstr>Version 1: </vt:lpstr>
      <vt:lpstr>Version 2: </vt:lpstr>
      <vt:lpstr>Which version was more effective, and why?</vt:lpstr>
      <vt:lpstr>What is a counterargument?</vt:lpstr>
      <vt:lpstr>Work-Time Today:</vt:lpstr>
      <vt:lpstr>Share-Time Today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1</dc:title>
  <dc:creator>Jeanne Zeller</dc:creator>
  <cp:lastModifiedBy>Jeanne Zeller</cp:lastModifiedBy>
  <cp:revision>219</cp:revision>
  <dcterms:created xsi:type="dcterms:W3CDTF">2017-08-08T21:54:04Z</dcterms:created>
  <dcterms:modified xsi:type="dcterms:W3CDTF">2018-11-20T12:22:41Z</dcterms:modified>
</cp:coreProperties>
</file>