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16"/>
  </p:notesMasterIdLst>
  <p:handoutMasterIdLst>
    <p:handoutMasterId r:id="rId17"/>
  </p:handoutMasterIdLst>
  <p:sldIdLst>
    <p:sldId id="409" r:id="rId2"/>
    <p:sldId id="548" r:id="rId3"/>
    <p:sldId id="549" r:id="rId4"/>
    <p:sldId id="590" r:id="rId5"/>
    <p:sldId id="595" r:id="rId6"/>
    <p:sldId id="596" r:id="rId7"/>
    <p:sldId id="591" r:id="rId8"/>
    <p:sldId id="592" r:id="rId9"/>
    <p:sldId id="593" r:id="rId10"/>
    <p:sldId id="594" r:id="rId11"/>
    <p:sldId id="597" r:id="rId12"/>
    <p:sldId id="598" r:id="rId13"/>
    <p:sldId id="599" r:id="rId14"/>
    <p:sldId id="55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" id="{B0269129-689D-3E46-B0FE-1DD8B5F71892}">
          <p14:sldIdLst>
            <p14:sldId id="548"/>
            <p14:sldId id="549"/>
            <p14:sldId id="590"/>
            <p14:sldId id="595"/>
            <p14:sldId id="596"/>
            <p14:sldId id="591"/>
            <p14:sldId id="592"/>
            <p14:sldId id="593"/>
            <p14:sldId id="594"/>
            <p14:sldId id="597"/>
            <p14:sldId id="598"/>
            <p14:sldId id="599"/>
            <p14:sldId id="55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217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Relationship Id="rId3" Type="http://schemas.openxmlformats.org/officeDocument/2006/relationships/hyperlink" Target="http://www.teacheroffduty.com" TargetMode="Externa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Relationship Id="rId3" Type="http://schemas.openxmlformats.org/officeDocument/2006/relationships/hyperlink" Target="http://www.teacheroffduty.com" TargetMode="Externa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Relationship Id="rId3" Type="http://schemas.openxmlformats.org/officeDocument/2006/relationships/hyperlink" Target="http://www.teacheroffduty.com" TargetMode="Externa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Relationship Id="rId3" Type="http://schemas.openxmlformats.org/officeDocument/2006/relationships/hyperlink" Target="http://www.teacheroffduty.com" TargetMode="Externa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www.teacheroffduty.com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Relationship Id="rId3" Type="http://schemas.openxmlformats.org/officeDocument/2006/relationships/hyperlink" Target="http://www.teacheroffduty.com" TargetMode="Externa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91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70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219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239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Station</a:t>
            </a:r>
            <a:r>
              <a:rPr lang="en-US" baseline="0" dirty="0" smtClean="0"/>
              <a:t> Option</a:t>
            </a:r>
          </a:p>
          <a:p>
            <a:endParaRPr lang="en-US" baseline="0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5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2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2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57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21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31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://www.catworld.com/how_10727_count-cats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4000" dirty="0"/>
              <a:t>Editing Stations - Argumentative </a:t>
            </a:r>
            <a:r>
              <a:rPr lang="en-US" sz="4000" dirty="0" smtClean="0"/>
              <a:t>Writing </a:t>
            </a:r>
            <a:r>
              <a:rPr lang="en-US" sz="4000" dirty="0" err="1" smtClean="0"/>
              <a:t>Powerpoint</a:t>
            </a:r>
            <a:endParaRPr lang="en-US" sz="40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0247" b="2729"/>
          <a:stretch/>
        </p:blipFill>
        <p:spPr>
          <a:xfrm>
            <a:off x="-110967" y="0"/>
            <a:ext cx="9254967" cy="61288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4" y="99507"/>
            <a:ext cx="7928999" cy="970450"/>
          </a:xfrm>
        </p:spPr>
        <p:txBody>
          <a:bodyPr/>
          <a:lstStyle/>
          <a:p>
            <a:r>
              <a:rPr lang="en-US" sz="6000" dirty="0" smtClean="0"/>
              <a:t>Works Cited</a:t>
            </a:r>
            <a:r>
              <a:rPr lang="en-US" sz="6000" dirty="0"/>
              <a:t> 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834181"/>
            <a:ext cx="7915931" cy="5296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Rules</a:t>
            </a:r>
          </a:p>
          <a:p>
            <a:pPr lvl="0"/>
            <a:r>
              <a:rPr lang="en-US" sz="1600" dirty="0"/>
              <a:t>All reference citations should come on a separate page than your letter, titled “Works Cited.” Each source should follow this pattern:</a:t>
            </a:r>
            <a:endParaRPr lang="en-US" sz="1400" dirty="0"/>
          </a:p>
          <a:p>
            <a:pPr lvl="1"/>
            <a:r>
              <a:rPr lang="en-US" sz="1400" dirty="0"/>
              <a:t>Author last name, First name. “Article Title.” Website Name, URL.</a:t>
            </a:r>
            <a:endParaRPr lang="en-US" sz="1200" dirty="0"/>
          </a:p>
          <a:p>
            <a:pPr lvl="1"/>
            <a:r>
              <a:rPr lang="en-US" sz="1400" dirty="0"/>
              <a:t>For example</a:t>
            </a:r>
            <a:r>
              <a:rPr lang="en-US" sz="1400" dirty="0" smtClean="0"/>
              <a:t>:</a:t>
            </a:r>
            <a:r>
              <a:rPr lang="en-US" sz="1200" dirty="0"/>
              <a:t> </a:t>
            </a:r>
            <a:r>
              <a:rPr lang="en-US" sz="1200" dirty="0" smtClean="0"/>
              <a:t>Johnson</a:t>
            </a:r>
            <a:r>
              <a:rPr lang="en-US" sz="1200" dirty="0"/>
              <a:t>, Margaret. "How to Count Cats." </a:t>
            </a:r>
            <a:r>
              <a:rPr lang="en-US" sz="1200" i="1" dirty="0" err="1"/>
              <a:t>Catworld</a:t>
            </a:r>
            <a:r>
              <a:rPr lang="en-US" sz="1200" dirty="0"/>
              <a:t>, </a:t>
            </a:r>
            <a:r>
              <a:rPr lang="en-US" sz="1200" u="sng" dirty="0">
                <a:hlinkClick r:id="rId4"/>
              </a:rPr>
              <a:t>www.catworld.com/how_10727_count-cats.html</a:t>
            </a:r>
            <a:r>
              <a:rPr lang="en-US" sz="1200" dirty="0"/>
              <a:t>.</a:t>
            </a:r>
            <a:endParaRPr lang="en-US" sz="1100" dirty="0"/>
          </a:p>
          <a:p>
            <a:pPr lvl="0"/>
            <a:r>
              <a:rPr lang="en-US" sz="1600" dirty="0"/>
              <a:t>Your Works Cited should follow a “Hanging indent” format. </a:t>
            </a:r>
            <a:endParaRPr lang="en-US" sz="1400" dirty="0"/>
          </a:p>
          <a:p>
            <a:pPr marL="0" indent="0">
              <a:buNone/>
            </a:pPr>
            <a:r>
              <a:rPr lang="en-US" b="1" dirty="0" smtClean="0"/>
              <a:t>What </a:t>
            </a:r>
            <a:r>
              <a:rPr lang="en-US" b="1" dirty="0"/>
              <a:t>to </a:t>
            </a:r>
            <a:r>
              <a:rPr lang="en-US" b="1" dirty="0" smtClean="0"/>
              <a:t>do</a:t>
            </a:r>
            <a:endParaRPr lang="en-US" sz="1400" dirty="0"/>
          </a:p>
          <a:p>
            <a:pPr lvl="0"/>
            <a:r>
              <a:rPr lang="en-US" sz="1400" dirty="0"/>
              <a:t>Make sure you’ve entered every single source you’ve used onto your Works Cited </a:t>
            </a:r>
            <a:r>
              <a:rPr lang="en-US" sz="1400" dirty="0" smtClean="0"/>
              <a:t>list in the correct format</a:t>
            </a:r>
            <a:endParaRPr lang="en-US" sz="1400" dirty="0"/>
          </a:p>
          <a:p>
            <a:pPr lvl="0"/>
            <a:r>
              <a:rPr lang="en-US" sz="1400" dirty="0" smtClean="0"/>
              <a:t>Set “</a:t>
            </a:r>
            <a:r>
              <a:rPr lang="en-US" sz="1400" dirty="0"/>
              <a:t>Hanging Indent”: Highlight every entry, then click </a:t>
            </a:r>
            <a:r>
              <a:rPr lang="en-US" sz="1400" dirty="0" err="1"/>
              <a:t>Format</a:t>
            </a:r>
            <a:r>
              <a:rPr lang="en-US" sz="1400" dirty="0" err="1">
                <a:sym typeface="Wingdings"/>
              </a:rPr>
              <a:t></a:t>
            </a:r>
            <a:r>
              <a:rPr lang="en-US" sz="1400" dirty="0" err="1" smtClean="0"/>
              <a:t>Paragraph</a:t>
            </a:r>
            <a:r>
              <a:rPr lang="en-US" sz="1400" dirty="0" smtClean="0"/>
              <a:t>, </a:t>
            </a:r>
            <a:r>
              <a:rPr lang="en-US" sz="1400" dirty="0"/>
              <a:t>then click the pull-down that says, “Special” and select “Hanging.” It should make your Works Cited look like this:</a:t>
            </a:r>
          </a:p>
          <a:p>
            <a:pPr marL="0" indent="-457200">
              <a:buNone/>
            </a:pPr>
            <a:r>
              <a:rPr lang="en-US" sz="1400" dirty="0"/>
              <a:t>Johnson, Margaret. "How to Count Cats." </a:t>
            </a:r>
            <a:r>
              <a:rPr lang="en-US" sz="1400" i="1" dirty="0" err="1"/>
              <a:t>Catworld</a:t>
            </a:r>
            <a:r>
              <a:rPr lang="en-US" sz="1400" dirty="0"/>
              <a:t>, </a:t>
            </a:r>
            <a:endParaRPr lang="en-US" sz="1400" dirty="0" smtClean="0"/>
          </a:p>
          <a:p>
            <a:pPr marL="0" indent="-457200">
              <a:buNone/>
            </a:pPr>
            <a:r>
              <a:rPr lang="en-US" sz="1400" dirty="0"/>
              <a:t>	</a:t>
            </a:r>
            <a:r>
              <a:rPr lang="en-US" sz="1400" dirty="0" smtClean="0"/>
              <a:t>www.catworld.com</a:t>
            </a:r>
            <a:r>
              <a:rPr lang="en-US" sz="1400" dirty="0"/>
              <a:t>/how_10727_count-cats.html</a:t>
            </a:r>
          </a:p>
          <a:p>
            <a:pPr marL="0" indent="-457200">
              <a:buNone/>
            </a:pPr>
            <a:r>
              <a:rPr lang="en-US" sz="1400" dirty="0"/>
              <a:t>Benson, Devon. "How to Count Dogs." </a:t>
            </a:r>
            <a:r>
              <a:rPr lang="en-US" sz="1400" i="1" dirty="0" err="1"/>
              <a:t>Dogworld</a:t>
            </a:r>
            <a:r>
              <a:rPr lang="en-US" sz="1400" dirty="0"/>
              <a:t>, </a:t>
            </a:r>
            <a:endParaRPr lang="en-US" sz="1400" dirty="0" smtClean="0"/>
          </a:p>
          <a:p>
            <a:pPr marL="0" indent="-457200">
              <a:buNone/>
            </a:pPr>
            <a:r>
              <a:rPr lang="en-US" sz="1400" dirty="0"/>
              <a:t>	</a:t>
            </a:r>
            <a:r>
              <a:rPr lang="en-US" sz="1400" dirty="0" smtClean="0"/>
              <a:t>www.dogworld.com</a:t>
            </a:r>
            <a:r>
              <a:rPr lang="en-US" sz="1400" dirty="0"/>
              <a:t>/how_10727_count-dogs.html</a:t>
            </a:r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64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716034"/>
            <a:ext cx="7928999" cy="970450"/>
          </a:xfrm>
        </p:spPr>
        <p:txBody>
          <a:bodyPr/>
          <a:lstStyle/>
          <a:p>
            <a:r>
              <a:rPr lang="en-US" sz="4800" dirty="0" smtClean="0"/>
              <a:t>INSERT Custom Topic Here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539657"/>
            <a:ext cx="7915931" cy="45380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Rules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800" b="1" dirty="0" smtClean="0"/>
              <a:t>What </a:t>
            </a:r>
            <a:r>
              <a:rPr lang="en-US" sz="2800" b="1" dirty="0"/>
              <a:t>to do</a:t>
            </a:r>
            <a:endParaRPr lang="en-US" sz="2800" dirty="0"/>
          </a:p>
          <a:p>
            <a:pPr marL="0" lvl="0" indent="0">
              <a:buNone/>
            </a:pPr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83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716034"/>
            <a:ext cx="7928999" cy="970450"/>
          </a:xfrm>
        </p:spPr>
        <p:txBody>
          <a:bodyPr/>
          <a:lstStyle/>
          <a:p>
            <a:r>
              <a:rPr lang="en-US" sz="4800" dirty="0" smtClean="0"/>
              <a:t>INSERT Custom Topic Here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539657"/>
            <a:ext cx="7915931" cy="45380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Rules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800" b="1" dirty="0" smtClean="0"/>
              <a:t>What </a:t>
            </a:r>
            <a:r>
              <a:rPr lang="en-US" sz="2800" b="1" dirty="0"/>
              <a:t>to do</a:t>
            </a:r>
            <a:endParaRPr lang="en-US" sz="2800" dirty="0"/>
          </a:p>
          <a:p>
            <a:pPr marL="0" lvl="0" indent="0">
              <a:buNone/>
            </a:pPr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716034"/>
            <a:ext cx="7928999" cy="970450"/>
          </a:xfrm>
        </p:spPr>
        <p:txBody>
          <a:bodyPr/>
          <a:lstStyle/>
          <a:p>
            <a:r>
              <a:rPr lang="en-US" sz="4800" dirty="0" smtClean="0"/>
              <a:t>INSERT Custom Topic Here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539657"/>
            <a:ext cx="7915931" cy="45380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Rules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800" b="1" dirty="0" smtClean="0"/>
              <a:t>What </a:t>
            </a:r>
            <a:r>
              <a:rPr lang="en-US" sz="2800" b="1" dirty="0"/>
              <a:t>to do</a:t>
            </a:r>
            <a:endParaRPr lang="en-US" sz="2800" dirty="0"/>
          </a:p>
          <a:p>
            <a:pPr marL="0" lvl="0" indent="0">
              <a:buNone/>
            </a:pPr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Share-Time Today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342900" lvl="1" indent="-342900"/>
            <a:r>
              <a:rPr lang="en-US" sz="2400" dirty="0"/>
              <a:t>Share with a partner: What editing rules do you struggle to remember to do the most while writing?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1899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344786962"/>
              </p:ext>
            </p:extLst>
          </p:nvPr>
        </p:nvGraphicFramePr>
        <p:xfrm>
          <a:off x="748259" y="498476"/>
          <a:ext cx="7629526" cy="233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763"/>
                <a:gridCol w="3814763"/>
              </a:tblGrid>
              <a:tr h="625298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1575750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4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400" b="0" i="0" dirty="0" smtClean="0">
                          <a:latin typeface="Verdana"/>
                          <a:cs typeface="Verdana"/>
                        </a:rPr>
                        <a:t>Finish </a:t>
                      </a:r>
                      <a:r>
                        <a:rPr lang="en-US" sz="2400" b="0" i="0" dirty="0" smtClean="0">
                          <a:latin typeface="Verdana"/>
                          <a:cs typeface="Verdana"/>
                        </a:rPr>
                        <a:t>editing</a:t>
                      </a:r>
                      <a:endParaRPr lang="en-US" sz="2400" b="1" i="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Draft of writing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787697"/>
              </p:ext>
            </p:extLst>
          </p:nvPr>
        </p:nvGraphicFramePr>
        <p:xfrm>
          <a:off x="748259" y="3036002"/>
          <a:ext cx="7633741" cy="3474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741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200" b="1" dirty="0" smtClean="0">
                          <a:latin typeface="Verdana"/>
                          <a:cs typeface="Verdana"/>
                        </a:rPr>
                        <a:t>What:</a:t>
                      </a:r>
                      <a:r>
                        <a:rPr lang="en-US" sz="2200" b="0" dirty="0" smtClean="0">
                          <a:latin typeface="Verdana"/>
                          <a:cs typeface="Verdana"/>
                        </a:rPr>
                        <a:t> Edit</a:t>
                      </a:r>
                      <a:r>
                        <a:rPr lang="en-US" sz="2200" b="0" baseline="0" dirty="0" smtClean="0">
                          <a:latin typeface="Verdana"/>
                          <a:cs typeface="Verdana"/>
                        </a:rPr>
                        <a:t> our writing to have correct grammar and formatting.</a:t>
                      </a:r>
                      <a:endParaRPr lang="en-US" sz="22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2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200" b="1" dirty="0" smtClean="0">
                          <a:latin typeface="Verdana"/>
                          <a:cs typeface="Verdana"/>
                        </a:rPr>
                        <a:t>How: </a:t>
                      </a:r>
                      <a:r>
                        <a:rPr lang="en-US" sz="2200" b="0" dirty="0" smtClean="0">
                          <a:latin typeface="Verdana"/>
                          <a:cs typeface="Verdana"/>
                        </a:rPr>
                        <a:t>By checking one grammatical or formatting element</a:t>
                      </a:r>
                      <a:r>
                        <a:rPr lang="en-US" sz="2200" b="0" baseline="0" dirty="0" smtClean="0">
                          <a:latin typeface="Verdana"/>
                          <a:cs typeface="Verdana"/>
                        </a:rPr>
                        <a:t> at a time in stations.</a:t>
                      </a:r>
                      <a:endParaRPr lang="en-US" sz="22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2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200" b="1" dirty="0" smtClean="0">
                          <a:latin typeface="Verdana"/>
                          <a:cs typeface="Verdana"/>
                        </a:rPr>
                        <a:t>Why: </a:t>
                      </a:r>
                      <a:r>
                        <a:rPr lang="en-US" sz="2200" b="0" dirty="0" smtClean="0">
                          <a:latin typeface="Verdana"/>
                          <a:cs typeface="Verdana"/>
                        </a:rPr>
                        <a:t>Because in order for us to be taken seriously in a formal letter, our letter has to look professional.</a:t>
                      </a:r>
                      <a:endParaRPr lang="en-US" sz="22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900" y="2102303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2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Stations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14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527812"/>
            <a:ext cx="7928999" cy="970450"/>
          </a:xfrm>
        </p:spPr>
        <p:txBody>
          <a:bodyPr/>
          <a:lstStyle/>
          <a:p>
            <a:r>
              <a:rPr lang="en-US" sz="4800" dirty="0" smtClean="0"/>
              <a:t>Conjunctions Station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466019"/>
            <a:ext cx="7915931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Rules</a:t>
            </a:r>
          </a:p>
          <a:p>
            <a:r>
              <a:rPr lang="en-US" sz="1400" dirty="0" smtClean="0"/>
              <a:t>Conjunctions </a:t>
            </a:r>
            <a:r>
              <a:rPr lang="en-US" sz="1400" dirty="0"/>
              <a:t>are words that connect full phrases of a sentence together. </a:t>
            </a:r>
          </a:p>
          <a:p>
            <a:r>
              <a:rPr lang="en-US" sz="1400" dirty="0"/>
              <a:t>Some conjunctions include: </a:t>
            </a:r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As a rule of thumb, you should never have more than 1-2 conjunctions in any sentence</a:t>
            </a:r>
            <a:r>
              <a:rPr lang="en-US" sz="1400" dirty="0" smtClean="0"/>
              <a:t>.</a:t>
            </a:r>
            <a:endParaRPr lang="en-US" sz="2200" dirty="0"/>
          </a:p>
          <a:p>
            <a:pPr marL="0" indent="0">
              <a:buNone/>
            </a:pPr>
            <a:r>
              <a:rPr lang="en-US" sz="2400" b="1" dirty="0"/>
              <a:t>What to do</a:t>
            </a:r>
            <a:endParaRPr lang="en-US" sz="2400" dirty="0"/>
          </a:p>
          <a:p>
            <a:pPr lvl="0"/>
            <a:r>
              <a:rPr lang="en-US" sz="1400" dirty="0" smtClean="0"/>
              <a:t>Count </a:t>
            </a:r>
            <a:r>
              <a:rPr lang="en-US" sz="1400" dirty="0"/>
              <a:t>how many conjunctions are in each sentence in your essay.</a:t>
            </a:r>
          </a:p>
          <a:p>
            <a:pPr lvl="1"/>
            <a:r>
              <a:rPr lang="en-US" sz="1400" dirty="0"/>
              <a:t>If you have more than 1-2, replace a conjunction with a period.  </a:t>
            </a:r>
          </a:p>
          <a:p>
            <a:pPr lvl="1"/>
            <a:r>
              <a:rPr lang="en-US" sz="1400" dirty="0"/>
              <a:t>Reread sentences you fixed to make sure that they make sense—sometimes you have to do more work!</a:t>
            </a:r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752077"/>
              </p:ext>
            </p:extLst>
          </p:nvPr>
        </p:nvGraphicFramePr>
        <p:xfrm>
          <a:off x="2268092" y="3115910"/>
          <a:ext cx="4454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600"/>
                <a:gridCol w="1113600"/>
                <a:gridCol w="1113600"/>
                <a:gridCol w="1113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But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Since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Because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yet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95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783320"/>
            <a:ext cx="7928999" cy="970450"/>
          </a:xfrm>
        </p:spPr>
        <p:txBody>
          <a:bodyPr/>
          <a:lstStyle/>
          <a:p>
            <a:r>
              <a:rPr lang="en-US" sz="5400" dirty="0" smtClean="0"/>
              <a:t>They’re/Their/There &amp;</a:t>
            </a:r>
            <a:br>
              <a:rPr lang="en-US" sz="5400" dirty="0" smtClean="0"/>
            </a:br>
            <a:r>
              <a:rPr lang="en-US" sz="5400" dirty="0" smtClean="0"/>
              <a:t>Its/It’s </a:t>
            </a:r>
            <a:r>
              <a:rPr lang="en-US" sz="5400" dirty="0"/>
              <a:t>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7500" y="2693356"/>
            <a:ext cx="3889405" cy="3638763"/>
          </a:xfrm>
        </p:spPr>
        <p:txBody>
          <a:bodyPr>
            <a:noAutofit/>
          </a:bodyPr>
          <a:lstStyle/>
          <a:p>
            <a:r>
              <a:rPr lang="en-US" sz="1600" dirty="0" smtClean="0"/>
              <a:t>They’re</a:t>
            </a:r>
            <a:r>
              <a:rPr lang="en-US" sz="1600" dirty="0">
                <a:sym typeface="Wingdings"/>
              </a:rPr>
              <a:t></a:t>
            </a:r>
            <a:r>
              <a:rPr lang="en-US" sz="1600" dirty="0"/>
              <a:t> same as “They are.” If you can replace it with “They are,” then you used “they’re” correctly.</a:t>
            </a:r>
          </a:p>
          <a:p>
            <a:r>
              <a:rPr lang="en-US" sz="1600" dirty="0"/>
              <a:t>There</a:t>
            </a:r>
            <a:r>
              <a:rPr lang="en-US" sz="1600" dirty="0">
                <a:sym typeface="Wingdings"/>
              </a:rPr>
              <a:t></a:t>
            </a:r>
            <a:r>
              <a:rPr lang="en-US" sz="1600" dirty="0"/>
              <a:t> calling attention to something or somewhere. As in, “There are…” or “It’s over there.” </a:t>
            </a:r>
          </a:p>
          <a:p>
            <a:r>
              <a:rPr lang="en-US" sz="1600" dirty="0" err="1"/>
              <a:t>Their</a:t>
            </a:r>
            <a:r>
              <a:rPr lang="en-US" sz="1600" dirty="0" err="1">
                <a:sym typeface="Wingdings"/>
              </a:rPr>
              <a:t></a:t>
            </a:r>
            <a:r>
              <a:rPr lang="en-US" sz="1600" dirty="0" err="1"/>
              <a:t>means</a:t>
            </a:r>
            <a:r>
              <a:rPr lang="en-US" sz="1600" dirty="0"/>
              <a:t> belongs to them. “Their house” or “I’m their sister.</a:t>
            </a:r>
            <a:r>
              <a:rPr lang="en-US" sz="1600" dirty="0" smtClean="0"/>
              <a:t>”</a:t>
            </a:r>
            <a:r>
              <a:rPr lang="en-US" dirty="0" smtClean="0"/>
              <a:t> </a:t>
            </a:r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749467"/>
            <a:ext cx="3895937" cy="3638764"/>
          </a:xfrm>
        </p:spPr>
        <p:txBody>
          <a:bodyPr anchor="t"/>
          <a:lstStyle/>
          <a:p>
            <a:r>
              <a:rPr lang="en-US" dirty="0"/>
              <a:t>It’s</a:t>
            </a:r>
            <a:r>
              <a:rPr lang="en-US" dirty="0">
                <a:sym typeface="Wingdings"/>
              </a:rPr>
              <a:t></a:t>
            </a:r>
            <a:r>
              <a:rPr lang="en-US" dirty="0"/>
              <a:t> same as “It is.” If you can replace it with “It is,” then you used “it’s” correctly.</a:t>
            </a:r>
          </a:p>
          <a:p>
            <a:r>
              <a:rPr lang="en-US" dirty="0" err="1"/>
              <a:t>Its</a:t>
            </a:r>
            <a:r>
              <a:rPr lang="en-US" dirty="0" err="1">
                <a:sym typeface="Wingdings"/>
              </a:rPr>
              <a:t></a:t>
            </a:r>
            <a:r>
              <a:rPr lang="en-US" dirty="0" err="1"/>
              <a:t>means</a:t>
            </a:r>
            <a:r>
              <a:rPr lang="en-US" dirty="0"/>
              <a:t> belongs to it. “Its tail is long.” or “I like its color.”</a:t>
            </a:r>
            <a:endParaRPr lang="en-US" sz="1400" dirty="0"/>
          </a:p>
          <a:p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07500" y="5394201"/>
            <a:ext cx="8188667" cy="197178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What to do</a:t>
            </a:r>
            <a:endParaRPr lang="en-US" sz="2000" dirty="0"/>
          </a:p>
          <a:p>
            <a:pPr lvl="0"/>
            <a:r>
              <a:rPr lang="en-US" dirty="0" smtClean="0"/>
              <a:t>Find and correct errors in your own writing. </a:t>
            </a:r>
            <a:endParaRPr lang="en-US" sz="1600" dirty="0"/>
          </a:p>
          <a:p>
            <a:pPr lvl="1"/>
            <a:r>
              <a:rPr lang="en-US" dirty="0"/>
              <a:t>Pro-tip: click </a:t>
            </a:r>
            <a:r>
              <a:rPr lang="en-US" dirty="0" err="1"/>
              <a:t>Edit</a:t>
            </a:r>
            <a:r>
              <a:rPr lang="en-US" dirty="0" err="1">
                <a:sym typeface="Wingdings"/>
              </a:rPr>
              <a:t></a:t>
            </a:r>
            <a:r>
              <a:rPr lang="en-US" dirty="0" err="1"/>
              <a:t>Find</a:t>
            </a:r>
            <a:r>
              <a:rPr lang="en-US" dirty="0"/>
              <a:t> and type each word one-by-one to find where you used each in your letter. </a:t>
            </a:r>
            <a:endParaRPr lang="en-US" sz="1400" dirty="0"/>
          </a:p>
          <a:p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607500" y="1506235"/>
            <a:ext cx="8188667" cy="197178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Rules</a:t>
            </a:r>
          </a:p>
          <a:p>
            <a:pPr marL="0" indent="0">
              <a:buNone/>
            </a:pPr>
            <a:r>
              <a:rPr lang="en-US" dirty="0"/>
              <a:t>There are distinct uses for </a:t>
            </a:r>
            <a:r>
              <a:rPr lang="en-US" b="1" dirty="0"/>
              <a:t>their/they’re/there</a:t>
            </a:r>
            <a:r>
              <a:rPr lang="en-US" dirty="0"/>
              <a:t> and </a:t>
            </a:r>
            <a:r>
              <a:rPr lang="en-US" b="1" dirty="0"/>
              <a:t>it’s and </a:t>
            </a:r>
            <a:r>
              <a:rPr lang="en-US" b="1" dirty="0" smtClean="0"/>
              <a:t>its</a:t>
            </a:r>
            <a:r>
              <a:rPr lang="en-US" dirty="0" smtClean="0"/>
              <a:t>:</a:t>
            </a:r>
            <a:r>
              <a:rPr lang="en-US" sz="2000" dirty="0" smtClean="0"/>
              <a:t> 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23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884100"/>
            <a:ext cx="7928999" cy="970450"/>
          </a:xfrm>
        </p:spPr>
        <p:txBody>
          <a:bodyPr/>
          <a:lstStyle/>
          <a:p>
            <a:r>
              <a:rPr lang="en-US" sz="6000" dirty="0" smtClean="0"/>
              <a:t>Capitalization</a:t>
            </a:r>
            <a:r>
              <a:rPr lang="en-US" sz="6000" dirty="0"/>
              <a:t> 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539657"/>
            <a:ext cx="7915931" cy="45380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Rules</a:t>
            </a:r>
          </a:p>
          <a:p>
            <a:pPr marL="0" indent="0">
              <a:buNone/>
            </a:pPr>
            <a:r>
              <a:rPr lang="en-US" sz="2000" dirty="0"/>
              <a:t>The following should always be capitalized:</a:t>
            </a:r>
          </a:p>
          <a:p>
            <a:pPr lvl="0"/>
            <a:r>
              <a:rPr lang="en-US" sz="2000" dirty="0"/>
              <a:t>Places</a:t>
            </a:r>
          </a:p>
          <a:p>
            <a:pPr lvl="0"/>
            <a:r>
              <a:rPr lang="en-US" sz="2000" dirty="0"/>
              <a:t>Names</a:t>
            </a:r>
          </a:p>
          <a:p>
            <a:pPr lvl="0"/>
            <a:r>
              <a:rPr lang="en-US" sz="2000" dirty="0"/>
              <a:t>Beginnings of sentences</a:t>
            </a:r>
          </a:p>
          <a:p>
            <a:pPr lvl="0"/>
            <a:r>
              <a:rPr lang="en-US" sz="2000" dirty="0"/>
              <a:t>Titles</a:t>
            </a:r>
          </a:p>
          <a:p>
            <a:pPr marL="0" indent="0">
              <a:buNone/>
            </a:pPr>
            <a:r>
              <a:rPr lang="en-US" sz="2800" b="1" dirty="0" smtClean="0"/>
              <a:t>What </a:t>
            </a:r>
            <a:r>
              <a:rPr lang="en-US" sz="2800" b="1" dirty="0"/>
              <a:t>to do</a:t>
            </a:r>
            <a:endParaRPr lang="en-US" sz="2800" dirty="0"/>
          </a:p>
          <a:p>
            <a:pPr lvl="0">
              <a:buFont typeface="+mj-lt"/>
              <a:buAutoNum type="arabicPeriod"/>
            </a:pPr>
            <a:r>
              <a:rPr lang="en-US" sz="2000" dirty="0"/>
              <a:t>Go through your writing and double-check for each</a:t>
            </a:r>
          </a:p>
          <a:p>
            <a:pPr lvl="0"/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9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547968"/>
            <a:ext cx="7928999" cy="970450"/>
          </a:xfrm>
        </p:spPr>
        <p:txBody>
          <a:bodyPr/>
          <a:lstStyle/>
          <a:p>
            <a:r>
              <a:rPr lang="en-US" sz="6000" dirty="0" smtClean="0"/>
              <a:t>Quotes</a:t>
            </a:r>
            <a:r>
              <a:rPr lang="en-US" sz="6000" dirty="0"/>
              <a:t> 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768359"/>
            <a:ext cx="7915931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Rules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Only the portion that comes directly from the text goes inside the quotation marks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If the quote comes in the middle of one of your sentences, set the quote up with a comma.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The period at the end of the last sentence in a quote should come </a:t>
            </a:r>
            <a:r>
              <a:rPr lang="en-US" i="1" dirty="0"/>
              <a:t>after</a:t>
            </a:r>
            <a:r>
              <a:rPr lang="en-US" dirty="0"/>
              <a:t> the in-text citation.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The title of the story should always have quotation marks around it</a:t>
            </a:r>
            <a:r>
              <a:rPr lang="en-US" dirty="0" smtClean="0"/>
              <a:t>.</a:t>
            </a:r>
            <a:endParaRPr lang="en-US" sz="1400" dirty="0"/>
          </a:p>
          <a:p>
            <a:pPr marL="0" indent="0">
              <a:buNone/>
            </a:pPr>
            <a:r>
              <a:rPr lang="en-US" sz="2400" b="1" dirty="0" smtClean="0"/>
              <a:t>What </a:t>
            </a:r>
            <a:r>
              <a:rPr lang="en-US" sz="2400" b="1" dirty="0"/>
              <a:t>to </a:t>
            </a:r>
            <a:r>
              <a:rPr lang="en-US" sz="2400" b="1" dirty="0" smtClean="0"/>
              <a:t>do</a:t>
            </a:r>
            <a:endParaRPr lang="en-US" dirty="0"/>
          </a:p>
          <a:p>
            <a:pPr marL="400050">
              <a:buFont typeface="+mj-lt"/>
              <a:buAutoNum type="arabicPeriod"/>
            </a:pPr>
            <a:r>
              <a:rPr lang="en-US" dirty="0"/>
              <a:t>Read through your quotes one by one</a:t>
            </a:r>
          </a:p>
          <a:p>
            <a:pPr marL="400050">
              <a:buFont typeface="+mj-lt"/>
              <a:buAutoNum type="arabicPeriod"/>
            </a:pPr>
            <a:r>
              <a:rPr lang="en-US" dirty="0"/>
              <a:t>Check that you followed each rule</a:t>
            </a:r>
          </a:p>
          <a:p>
            <a:pPr>
              <a:buFont typeface="+mj-lt"/>
              <a:buAutoNum type="arabicPeriod"/>
            </a:pPr>
            <a:r>
              <a:rPr lang="en-US" dirty="0"/>
              <a:t>If not, correct it! 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547968"/>
            <a:ext cx="7928999" cy="970450"/>
          </a:xfrm>
        </p:spPr>
        <p:txBody>
          <a:bodyPr/>
          <a:lstStyle/>
          <a:p>
            <a:r>
              <a:rPr lang="en-US" sz="6000" dirty="0" smtClean="0"/>
              <a:t>Formatting</a:t>
            </a:r>
            <a:r>
              <a:rPr lang="en-US" sz="6000" dirty="0"/>
              <a:t> 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848983"/>
            <a:ext cx="7915931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Rules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Your writing should be justified to the left (it should hug the left side, and this button should be highlighted in your toolbar: 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Your font is size 12.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Your ink is black.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Your font looks like this one.  </a:t>
            </a:r>
          </a:p>
          <a:p>
            <a:pPr lvl="0">
              <a:buFont typeface="+mj-lt"/>
              <a:buAutoNum type="arabicPeriod"/>
            </a:pPr>
            <a:r>
              <a:rPr lang="en-US" dirty="0"/>
              <a:t>Every paragraph should be indented.  To indent, you pressed tab</a:t>
            </a:r>
            <a:r>
              <a:rPr lang="en-US" dirty="0" smtClean="0"/>
              <a:t>.</a:t>
            </a:r>
            <a:endParaRPr lang="en-US" sz="2800" dirty="0"/>
          </a:p>
          <a:p>
            <a:pPr marL="0" indent="0">
              <a:buNone/>
            </a:pPr>
            <a:r>
              <a:rPr lang="en-US" sz="2400" b="1" dirty="0"/>
              <a:t>What to do</a:t>
            </a:r>
            <a:endParaRPr lang="en-US" sz="2400" dirty="0"/>
          </a:p>
          <a:p>
            <a:pPr marL="400050">
              <a:buFont typeface="+mj-lt"/>
              <a:buAutoNum type="arabicPeriod"/>
            </a:pPr>
            <a:r>
              <a:rPr lang="en-US" dirty="0"/>
              <a:t>Go through each rule above, and double-check you followed </a:t>
            </a:r>
            <a:r>
              <a:rPr lang="en-US" dirty="0" smtClean="0"/>
              <a:t>each.</a:t>
            </a:r>
            <a:endParaRPr lang="en-US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6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84" y="884100"/>
            <a:ext cx="7928999" cy="970450"/>
          </a:xfrm>
        </p:spPr>
        <p:txBody>
          <a:bodyPr/>
          <a:lstStyle/>
          <a:p>
            <a:r>
              <a:rPr lang="en-US" sz="6000" dirty="0" smtClean="0"/>
              <a:t>In-Text Citations</a:t>
            </a:r>
            <a:r>
              <a:rPr lang="en-US" sz="6000" dirty="0"/>
              <a:t> Station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3030387"/>
            <a:ext cx="7915931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Rules</a:t>
            </a:r>
          </a:p>
          <a:p>
            <a:pPr lvl="0"/>
            <a:r>
              <a:rPr lang="en-US" sz="1600" dirty="0"/>
              <a:t>In-text citations should come after EVERY piece of information that came from another source. This means BOTH paraphrases AND quotes. </a:t>
            </a:r>
            <a:endParaRPr lang="en-US" sz="1400" dirty="0"/>
          </a:p>
          <a:p>
            <a:pPr lvl="0"/>
            <a:r>
              <a:rPr lang="en-US" sz="1600" dirty="0"/>
              <a:t>In-text citations should follow this format (pay attention to both the information AND punctuation):</a:t>
            </a:r>
            <a:endParaRPr lang="en-US" sz="1400" dirty="0"/>
          </a:p>
          <a:p>
            <a:pPr lvl="1"/>
            <a:r>
              <a:rPr lang="en-US" sz="1400" dirty="0"/>
              <a:t>“Quote” </a:t>
            </a:r>
            <a:r>
              <a:rPr lang="en-US" sz="1400" b="1" dirty="0"/>
              <a:t>(Author’s last name).</a:t>
            </a:r>
            <a:endParaRPr lang="en-US" sz="1200" dirty="0"/>
          </a:p>
          <a:p>
            <a:pPr lvl="2"/>
            <a:r>
              <a:rPr lang="en-US" dirty="0"/>
              <a:t>For example: “I love cats” </a:t>
            </a:r>
            <a:r>
              <a:rPr lang="en-US" b="1" dirty="0"/>
              <a:t>(Wolz).</a:t>
            </a:r>
            <a:r>
              <a:rPr lang="en-US" dirty="0"/>
              <a:t> </a:t>
            </a:r>
            <a:endParaRPr lang="en-US" sz="1200" dirty="0"/>
          </a:p>
          <a:p>
            <a:pPr lvl="1"/>
            <a:r>
              <a:rPr lang="en-US" sz="1400" dirty="0"/>
              <a:t>If there is no author, use the first </a:t>
            </a:r>
            <a:r>
              <a:rPr lang="en-US" sz="1400" dirty="0" smtClean="0"/>
              <a:t>2words </a:t>
            </a:r>
            <a:r>
              <a:rPr lang="en-US" sz="1400" dirty="0"/>
              <a:t>of the title of the article instead, like this:</a:t>
            </a:r>
            <a:endParaRPr lang="en-US" sz="1200" dirty="0"/>
          </a:p>
          <a:p>
            <a:pPr lvl="2"/>
            <a:r>
              <a:rPr lang="en-US" dirty="0"/>
              <a:t>There are 600 million cats in the world </a:t>
            </a:r>
            <a:r>
              <a:rPr lang="en-US" b="1" dirty="0"/>
              <a:t>(“How </a:t>
            </a:r>
            <a:r>
              <a:rPr lang="en-US" b="1" dirty="0" smtClean="0"/>
              <a:t>Many”</a:t>
            </a:r>
            <a:r>
              <a:rPr lang="en-US" b="1" dirty="0"/>
              <a:t>).</a:t>
            </a:r>
            <a:endParaRPr lang="en-US" sz="1200" dirty="0"/>
          </a:p>
          <a:p>
            <a:pPr marL="0" indent="0">
              <a:buNone/>
            </a:pPr>
            <a:r>
              <a:rPr lang="en-US" sz="2000" b="1" dirty="0" smtClean="0"/>
              <a:t>What </a:t>
            </a:r>
            <a:r>
              <a:rPr lang="en-US" sz="2000" b="1" dirty="0"/>
              <a:t>to do</a:t>
            </a:r>
            <a:endParaRPr lang="en-US" sz="2000" dirty="0"/>
          </a:p>
          <a:p>
            <a:pPr lvl="0"/>
            <a:r>
              <a:rPr lang="en-US" sz="1600" dirty="0"/>
              <a:t>Go through your writing and check that you’ve cited every piece of information that didn’t come from your head.</a:t>
            </a:r>
          </a:p>
          <a:p>
            <a:pPr lvl="0"/>
            <a:r>
              <a:rPr lang="en-US" sz="1600" dirty="0"/>
              <a:t>Check that you matched the formatting above with information, parentheses, and periods. </a:t>
            </a:r>
            <a:r>
              <a:rPr lang="en-US" dirty="0"/>
              <a:t> </a:t>
            </a:r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8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33906</TotalTime>
  <Words>1364</Words>
  <Application>Microsoft Macintosh PowerPoint</Application>
  <PresentationFormat>On-screen Show (4:3)</PresentationFormat>
  <Paragraphs>145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Quotable</vt:lpstr>
      <vt:lpstr>Editing Stations - Argumentative Writing Powerpoint</vt:lpstr>
      <vt:lpstr>PowerPoint Presentation</vt:lpstr>
      <vt:lpstr>Editing Stations</vt:lpstr>
      <vt:lpstr>Conjunctions Station</vt:lpstr>
      <vt:lpstr>They’re/Their/There &amp; Its/It’s Station</vt:lpstr>
      <vt:lpstr>Capitalization Station</vt:lpstr>
      <vt:lpstr>Quotes Station</vt:lpstr>
      <vt:lpstr>Formatting Station</vt:lpstr>
      <vt:lpstr>In-Text Citations Station</vt:lpstr>
      <vt:lpstr>Works Cited Station</vt:lpstr>
      <vt:lpstr>INSERT Custom Topic Here</vt:lpstr>
      <vt:lpstr>INSERT Custom Topic Here</vt:lpstr>
      <vt:lpstr>INSERT Custom Topic Here</vt:lpstr>
      <vt:lpstr>Share-Time Today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Jeanne Zeller</cp:lastModifiedBy>
  <cp:revision>218</cp:revision>
  <dcterms:created xsi:type="dcterms:W3CDTF">2017-08-08T21:54:04Z</dcterms:created>
  <dcterms:modified xsi:type="dcterms:W3CDTF">2018-11-20T12:51:08Z</dcterms:modified>
</cp:coreProperties>
</file>