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64" r:id="rId1"/>
  </p:sldMasterIdLst>
  <p:notesMasterIdLst>
    <p:notesMasterId r:id="rId8"/>
  </p:notesMasterIdLst>
  <p:handoutMasterIdLst>
    <p:handoutMasterId r:id="rId9"/>
  </p:handoutMasterIdLst>
  <p:sldIdLst>
    <p:sldId id="409" r:id="rId2"/>
    <p:sldId id="524" r:id="rId3"/>
    <p:sldId id="573" r:id="rId4"/>
    <p:sldId id="574" r:id="rId5"/>
    <p:sldId id="525" r:id="rId6"/>
    <p:sldId id="52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6F9E6F2-2C7D-4B44-8BC5-BB26CA128756}">
          <p14:sldIdLst>
            <p14:sldId id="409"/>
          </p14:sldIdLst>
        </p14:section>
        <p14:section name="Day 16" id="{11252391-2F7D-B84D-9DE1-250F0486468D}">
          <p14:sldIdLst>
            <p14:sldId id="524"/>
            <p14:sldId id="573"/>
            <p14:sldId id="574"/>
            <p14:sldId id="525"/>
            <p14:sldId id="52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13C3"/>
    <a:srgbClr val="0D0C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0032" autoAdjust="0"/>
  </p:normalViewPr>
  <p:slideViewPr>
    <p:cSldViewPr snapToGrid="0" snapToObjects="1">
      <p:cViewPr>
        <p:scale>
          <a:sx n="63" d="100"/>
          <a:sy n="63" d="100"/>
        </p:scale>
        <p:origin x="-68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6" d="100"/>
        <a:sy n="106" d="100"/>
      </p:scale>
      <p:origin x="0" y="33512"/>
    </p:cViewPr>
  </p:sorterViewPr>
  <p:notesViewPr>
    <p:cSldViewPr snapToGrid="0" snapToObjects="1">
      <p:cViewPr varScale="1">
        <p:scale>
          <a:sx n="70" d="100"/>
          <a:sy n="70" d="100"/>
        </p:scale>
        <p:origin x="-3544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DF9B9D-1478-0049-B168-78DC365DDD35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AA4C8-DC46-7848-AC39-71EE99ABC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5872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hyperlink" Target="http://www.teacheroffduty.com" TargetMode="Externa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851F2-B621-BE42-87BD-19E1B4A15E54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1" dirty="0" smtClean="0"/>
              <a:t>Copyright © 2017 Jeanne Wolz,. </a:t>
            </a:r>
            <a:r>
              <a:rPr lang="en-US" sz="1200" i="1" dirty="0" smtClean="0">
                <a:hlinkClick r:id="rId2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C30DBF-4623-024C-8862-46B4E3DC53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850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4572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Relationship Id="rId3" Type="http://schemas.openxmlformats.org/officeDocument/2006/relationships/hyperlink" Target="http://www.teacheroffduty.com" TargetMode="Externa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Relationship Id="rId3" Type="http://schemas.openxmlformats.org/officeDocument/2006/relationships/hyperlink" Target="http://www.teacheroffduty.com" TargetMode="Externa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Relationship Id="rId3" Type="http://schemas.openxmlformats.org/officeDocument/2006/relationships/hyperlink" Target="http://www.teacheroffduty.com" TargetMode="Externa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Relationship Id="rId3" Type="http://schemas.openxmlformats.org/officeDocument/2006/relationships/hyperlink" Target="http://www.teacheroffduty.com" TargetMode="Externa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Relationship Id="rId3" Type="http://schemas.openxmlformats.org/officeDocument/2006/relationships/hyperlink" Target="http://www.teacheroffduty.com" TargetMode="Externa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Relationship Id="rId3" Type="http://schemas.openxmlformats.org/officeDocument/2006/relationships/hyperlink" Target="http://www.teacheroffduty.com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01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051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087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Bonus slide if needed</a:t>
            </a:r>
          </a:p>
          <a:p>
            <a:endParaRPr lang="en-US" dirty="0" smtClean="0"/>
          </a:p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442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7852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785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501" y="1449148"/>
            <a:ext cx="7929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501" y="5280847"/>
            <a:ext cx="7929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t>11/11/18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4800600"/>
            <a:ext cx="792106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7500" y="5367338"/>
            <a:ext cx="7921064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73773" y="1081456"/>
            <a:ext cx="4749312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239" y="1238502"/>
            <a:ext cx="442038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893" y="4443681"/>
            <a:ext cx="4418727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680982" y="1081457"/>
            <a:ext cx="28575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4" y="2286585"/>
            <a:ext cx="3671336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7" y="2435958"/>
            <a:ext cx="328689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7000" y="2286001"/>
            <a:ext cx="3660225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9" y="446089"/>
            <a:ext cx="3391762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6" y="586171"/>
            <a:ext cx="1871093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7501" y="446089"/>
            <a:ext cx="4958655" cy="541496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447188"/>
            <a:ext cx="7928999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2222287"/>
            <a:ext cx="7915931" cy="36365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2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2951396"/>
            <a:ext cx="7921064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5281202"/>
            <a:ext cx="7921064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pPr/>
              <a:t>11/11/18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4034" y="2222288"/>
            <a:ext cx="3889405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62" y="2222287"/>
            <a:ext cx="3895937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046" y="2174875"/>
            <a:ext cx="389239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47" y="2751139"/>
            <a:ext cx="3892392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2174875"/>
            <a:ext cx="389593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62" y="2751139"/>
            <a:ext cx="3895937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4" y="446088"/>
            <a:ext cx="2660650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4" y="446088"/>
            <a:ext cx="2660650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446089"/>
            <a:ext cx="4689475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4" y="2260739"/>
            <a:ext cx="2660650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046" y="727523"/>
            <a:ext cx="3639741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046" y="2344684"/>
            <a:ext cx="3639741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8" y="6041363"/>
            <a:ext cx="732659" cy="365125"/>
          </a:xfrm>
        </p:spPr>
        <p:txBody>
          <a:bodyPr/>
          <a:lstStyle/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6041363"/>
            <a:ext cx="247156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5915889"/>
            <a:ext cx="796616" cy="490599"/>
          </a:xfrm>
        </p:spPr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500" y="447188"/>
            <a:ext cx="7928999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2184402"/>
            <a:ext cx="7922464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636" y="6041363"/>
            <a:ext cx="648324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00969" y="6041363"/>
            <a:ext cx="100778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5F2302E4-65AF-BF41-B44E-321945B471E7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08749" y="5915889"/>
            <a:ext cx="796616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5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72" r:id="rId8"/>
    <p:sldLayoutId id="2147483973" r:id="rId9"/>
    <p:sldLayoutId id="2147483974" r:id="rId10"/>
    <p:sldLayoutId id="2147483975" r:id="rId11"/>
    <p:sldLayoutId id="2147483976" r:id="rId12"/>
    <p:sldLayoutId id="2147483977" r:id="rId13"/>
    <p:sldLayoutId id="2147483978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9404" y="2951396"/>
            <a:ext cx="8379160" cy="1468800"/>
          </a:xfrm>
        </p:spPr>
        <p:txBody>
          <a:bodyPr/>
          <a:lstStyle/>
          <a:p>
            <a:r>
              <a:rPr lang="en-US" sz="4400" dirty="0"/>
              <a:t>Finding Reliable Sources </a:t>
            </a:r>
            <a:r>
              <a:rPr lang="en-US" sz="4400" dirty="0" smtClean="0"/>
              <a:t>Lesson </a:t>
            </a:r>
            <a:r>
              <a:rPr lang="en-US" sz="4400" dirty="0" err="1" smtClean="0"/>
              <a:t>Powerpoint</a:t>
            </a:r>
            <a:endParaRPr lang="en-US" sz="4400" i="1" spc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 smtClean="0"/>
              <a:t>Jeanne Wolz, Teacher Off Duty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90900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479085286"/>
              </p:ext>
            </p:extLst>
          </p:nvPr>
        </p:nvGraphicFramePr>
        <p:xfrm>
          <a:off x="748259" y="237040"/>
          <a:ext cx="7629526" cy="355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4763"/>
                <a:gridCol w="3814763"/>
              </a:tblGrid>
              <a:tr h="464191">
                <a:tc gridSpan="2"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+mj-lt"/>
                        </a:rPr>
                        <a:t>Do</a:t>
                      </a:r>
                      <a:r>
                        <a:rPr lang="en-US" sz="4400" baseline="0" dirty="0" smtClean="0">
                          <a:latin typeface="+mj-lt"/>
                        </a:rPr>
                        <a:t> Now</a:t>
                      </a:r>
                      <a:endParaRPr lang="en-US" sz="4400" dirty="0">
                        <a:latin typeface="+mj-lt"/>
                      </a:endParaRPr>
                    </a:p>
                  </a:txBody>
                  <a:tcPr>
                    <a:cell3D prstMaterial="dkEdge">
                      <a:bevel w="152400" h="50800" prst="softRound"/>
                      <a:lightRig rig="flood" dir="t"/>
                    </a:cell3D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3200" dirty="0"/>
                    </a:p>
                  </a:txBody>
                  <a:tcPr/>
                </a:tc>
              </a:tr>
              <a:tr h="464191">
                <a:tc>
                  <a:txBody>
                    <a:bodyPr/>
                    <a:lstStyle/>
                    <a:p>
                      <a:pPr marL="514350" indent="-514350">
                        <a:buFont typeface="+mj-lt"/>
                        <a:buAutoNum type="arabicPeriod"/>
                      </a:pPr>
                      <a:r>
                        <a:rPr lang="en-US" sz="2400" b="1" i="0" dirty="0" smtClean="0">
                          <a:latin typeface="Verdana"/>
                          <a:cs typeface="Verdana"/>
                        </a:rPr>
                        <a:t>Write in planner:</a:t>
                      </a:r>
                    </a:p>
                    <a:p>
                      <a:pPr marL="971550" lvl="1" indent="-514350">
                        <a:buFont typeface="Wingdings" charset="2"/>
                        <a:buChar char="Ø"/>
                      </a:pPr>
                      <a:r>
                        <a:rPr lang="en-US" sz="2100" b="0" i="0" dirty="0" smtClean="0">
                          <a:latin typeface="Verdana"/>
                          <a:cs typeface="Verdana"/>
                        </a:rPr>
                        <a:t>Find</a:t>
                      </a:r>
                      <a:r>
                        <a:rPr lang="en-US" sz="2100" b="0" i="0" baseline="0" dirty="0" smtClean="0">
                          <a:latin typeface="Verdana"/>
                          <a:cs typeface="Verdana"/>
                        </a:rPr>
                        <a:t> at least 1 reliable source</a:t>
                      </a:r>
                    </a:p>
                    <a:p>
                      <a:pPr marL="971550" lvl="1" indent="-514350">
                        <a:buFont typeface="Wingdings" charset="2"/>
                        <a:buChar char="Ø"/>
                      </a:pPr>
                      <a:r>
                        <a:rPr lang="en-US" sz="2100" b="0" i="0" baseline="0" dirty="0" smtClean="0">
                          <a:latin typeface="Verdana"/>
                          <a:cs typeface="Verdana"/>
                        </a:rPr>
                        <a:t>Write notes you find from that source</a:t>
                      </a:r>
                      <a:endParaRPr lang="en-US" sz="2100" b="0" i="0" dirty="0" smtClean="0">
                        <a:latin typeface="Verdana"/>
                        <a:cs typeface="Verdana"/>
                      </a:endParaRPr>
                    </a:p>
                    <a:p>
                      <a:pPr marL="514350" indent="-514350">
                        <a:buFont typeface="+mj-lt"/>
                        <a:buAutoNum type="arabicPeriod"/>
                      </a:pPr>
                      <a:endParaRPr lang="en-US" sz="2400" b="1" i="0" dirty="0" smtClean="0">
                        <a:latin typeface="Verdana"/>
                        <a:cs typeface="Verdana"/>
                      </a:endParaRPr>
                    </a:p>
                    <a:p>
                      <a:pPr marL="843534" lvl="1" indent="-514350">
                        <a:buFont typeface="Wingdings" charset="2"/>
                        <a:buChar char="Ø"/>
                      </a:pPr>
                      <a:endParaRPr lang="en-US" sz="2400" dirty="0" smtClean="0">
                        <a:latin typeface="Verdana"/>
                        <a:cs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1" dirty="0" smtClean="0">
                          <a:latin typeface="Verdana"/>
                          <a:cs typeface="Verdana"/>
                        </a:rPr>
                        <a:t>2. Get out: </a:t>
                      </a:r>
                      <a:endParaRPr lang="en-US" sz="2400" dirty="0" smtClean="0">
                        <a:latin typeface="Verdana"/>
                        <a:cs typeface="Verdana"/>
                      </a:endParaRPr>
                    </a:p>
                    <a:p>
                      <a:pPr marL="843534" lvl="1" indent="-514350">
                        <a:buFont typeface="Wingdings" charset="2"/>
                        <a:buChar char="Ø"/>
                      </a:pPr>
                      <a:r>
                        <a:rPr lang="en-US" sz="2400" dirty="0" smtClean="0">
                          <a:latin typeface="Verdana"/>
                          <a:cs typeface="Verdana"/>
                        </a:rPr>
                        <a:t>Outline</a:t>
                      </a:r>
                      <a:r>
                        <a:rPr lang="en-US" sz="2400" baseline="0" dirty="0" smtClean="0">
                          <a:latin typeface="Verdana"/>
                          <a:cs typeface="Verdana"/>
                        </a:rPr>
                        <a:t> of 2</a:t>
                      </a:r>
                      <a:r>
                        <a:rPr lang="en-US" sz="2400" baseline="30000" dirty="0" smtClean="0">
                          <a:latin typeface="Verdana"/>
                          <a:cs typeface="Verdana"/>
                        </a:rPr>
                        <a:t>nd</a:t>
                      </a:r>
                      <a:r>
                        <a:rPr lang="en-US" sz="2400" baseline="0" dirty="0" smtClean="0">
                          <a:latin typeface="Verdana"/>
                          <a:cs typeface="Verdana"/>
                        </a:rPr>
                        <a:t> topic</a:t>
                      </a:r>
                    </a:p>
                    <a:p>
                      <a:pPr marL="843534" lvl="1" indent="-514350">
                        <a:buFont typeface="Wingdings" charset="2"/>
                        <a:buChar char="Ø"/>
                      </a:pPr>
                      <a:r>
                        <a:rPr lang="en-US" sz="2400" baseline="0" dirty="0" smtClean="0">
                          <a:latin typeface="Verdana"/>
                          <a:cs typeface="Verdana"/>
                        </a:rPr>
                        <a:t>Draft of 2</a:t>
                      </a:r>
                      <a:r>
                        <a:rPr lang="en-US" sz="2400" baseline="30000" dirty="0" smtClean="0">
                          <a:latin typeface="Verdana"/>
                          <a:cs typeface="Verdana"/>
                        </a:rPr>
                        <a:t>nd</a:t>
                      </a:r>
                      <a:r>
                        <a:rPr lang="en-US" sz="2400" baseline="0" dirty="0" smtClean="0">
                          <a:latin typeface="Verdana"/>
                          <a:cs typeface="Verdana"/>
                        </a:rPr>
                        <a:t> topic</a:t>
                      </a:r>
                      <a:endParaRPr lang="en-US" sz="2400" dirty="0" smtClean="0">
                        <a:latin typeface="Verdana"/>
                        <a:cs typeface="Verdan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8272123"/>
              </p:ext>
            </p:extLst>
          </p:nvPr>
        </p:nvGraphicFramePr>
        <p:xfrm>
          <a:off x="748259" y="2998654"/>
          <a:ext cx="7633741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3741"/>
              </a:tblGrid>
              <a:tr h="378627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+mj-lt"/>
                        </a:rPr>
                        <a:t>Today we will…</a:t>
                      </a:r>
                      <a:endParaRPr lang="en-US" sz="4000" dirty="0">
                        <a:latin typeface="+mj-lt"/>
                      </a:endParaRPr>
                    </a:p>
                  </a:txBody>
                  <a:tcPr>
                    <a:cell3D prstMaterial="dkEdge">
                      <a:bevel w="152400" h="50800" prst="softRound"/>
                      <a:lightRig rig="flood" dir="t"/>
                    </a:cell3D>
                    <a:solidFill>
                      <a:schemeClr val="accent2"/>
                    </a:solidFill>
                  </a:tcPr>
                </a:tc>
              </a:tr>
              <a:tr h="2333997">
                <a:tc>
                  <a:txBody>
                    <a:bodyPr/>
                    <a:lstStyle/>
                    <a:p>
                      <a:r>
                        <a:rPr lang="en-US" sz="2300" b="1" dirty="0" smtClean="0">
                          <a:latin typeface="Verdana"/>
                          <a:cs typeface="Verdana"/>
                        </a:rPr>
                        <a:t>What:</a:t>
                      </a:r>
                      <a:r>
                        <a:rPr lang="en-US" sz="2300" b="0" dirty="0" smtClean="0">
                          <a:latin typeface="Verdana"/>
                          <a:cs typeface="Verdana"/>
                        </a:rPr>
                        <a:t> Learn how to identify reliable sources of information.</a:t>
                      </a:r>
                    </a:p>
                    <a:p>
                      <a:endParaRPr lang="en-US" sz="2300" dirty="0" smtClean="0">
                        <a:latin typeface="Verdana"/>
                        <a:cs typeface="Verdana"/>
                      </a:endParaRPr>
                    </a:p>
                    <a:p>
                      <a:r>
                        <a:rPr lang="en-US" sz="2300" b="1" dirty="0" smtClean="0">
                          <a:latin typeface="Verdana"/>
                          <a:cs typeface="Verdana"/>
                        </a:rPr>
                        <a:t>How: </a:t>
                      </a:r>
                      <a:r>
                        <a:rPr lang="en-US" sz="2300" b="0" dirty="0" smtClean="0">
                          <a:latin typeface="Verdana"/>
                          <a:cs typeface="Verdana"/>
                        </a:rPr>
                        <a:t>By evaluating</a:t>
                      </a:r>
                      <a:r>
                        <a:rPr lang="en-US" sz="2300" b="0" baseline="0" dirty="0" smtClean="0">
                          <a:latin typeface="Verdana"/>
                          <a:cs typeface="Verdana"/>
                        </a:rPr>
                        <a:t> websites using a checklist. </a:t>
                      </a:r>
                      <a:endParaRPr lang="en-US" sz="2300" b="0" dirty="0" smtClean="0">
                        <a:latin typeface="Verdana"/>
                        <a:cs typeface="Verdana"/>
                      </a:endParaRPr>
                    </a:p>
                    <a:p>
                      <a:endParaRPr lang="en-US" sz="2300" dirty="0" smtClean="0">
                        <a:latin typeface="Verdana"/>
                        <a:cs typeface="Verdana"/>
                      </a:endParaRPr>
                    </a:p>
                    <a:p>
                      <a:r>
                        <a:rPr lang="en-US" sz="2300" b="1" dirty="0" smtClean="0">
                          <a:latin typeface="Verdana"/>
                          <a:cs typeface="Verdana"/>
                        </a:rPr>
                        <a:t>Why: </a:t>
                      </a:r>
                      <a:r>
                        <a:rPr lang="en-US" sz="2300" b="0" dirty="0" smtClean="0">
                          <a:latin typeface="Verdana"/>
                          <a:cs typeface="Verdana"/>
                        </a:rPr>
                        <a:t>Because most things on the internet are</a:t>
                      </a:r>
                      <a:r>
                        <a:rPr lang="en-US" sz="2300" b="0" baseline="0" dirty="0" smtClean="0">
                          <a:latin typeface="Verdana"/>
                          <a:cs typeface="Verdana"/>
                        </a:rPr>
                        <a:t> not reliable—and if the information is not reliable, it does nothing for your argument. </a:t>
                      </a:r>
                      <a:endParaRPr lang="en-US" sz="2300" b="0" i="0" dirty="0">
                        <a:latin typeface="Verdana"/>
                        <a:cs typeface="Verdan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pic>
        <p:nvPicPr>
          <p:cNvPr id="7" name="Picture 6" descr="grey-1293127_128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109" y="1619452"/>
            <a:ext cx="597221" cy="597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127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65201" y="1429157"/>
            <a:ext cx="7962260" cy="526297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228546" indent="-228600" fontAlgn="base">
              <a:buFont typeface="Wingdings" charset="2"/>
              <a:buChar char="q"/>
            </a:pPr>
            <a:r>
              <a:rPr lang="en-US" sz="2400" b="1" dirty="0" smtClean="0">
                <a:latin typeface="Marker Felt"/>
                <a:cs typeface="Marker Felt"/>
              </a:rPr>
              <a:t>Author has </a:t>
            </a:r>
            <a:r>
              <a:rPr lang="en-US" sz="2400" b="1" dirty="0">
                <a:latin typeface="Marker Felt"/>
                <a:cs typeface="Marker Felt"/>
              </a:rPr>
              <a:t>experience or expertise in the </a:t>
            </a:r>
            <a:r>
              <a:rPr lang="en-US" sz="2400" b="1" dirty="0" smtClean="0">
                <a:latin typeface="Marker Felt"/>
                <a:cs typeface="Marker Felt"/>
              </a:rPr>
              <a:t>area.</a:t>
            </a:r>
            <a:endParaRPr lang="en-US" sz="2400" b="1" dirty="0">
              <a:latin typeface="Marker Felt"/>
              <a:cs typeface="Marker Felt"/>
            </a:endParaRPr>
          </a:p>
          <a:p>
            <a:pPr marL="228546" indent="-228600" fontAlgn="base">
              <a:buFont typeface="Wingdings" charset="2"/>
              <a:buChar char="q"/>
            </a:pPr>
            <a:endParaRPr lang="en-US" sz="2400" dirty="0">
              <a:latin typeface="Marker Felt"/>
              <a:cs typeface="Marker Felt"/>
            </a:endParaRPr>
          </a:p>
          <a:p>
            <a:pPr marL="228546" indent="-228600" fontAlgn="base">
              <a:buFont typeface="Wingdings" charset="2"/>
              <a:buChar char="q"/>
            </a:pPr>
            <a:r>
              <a:rPr lang="en-US" sz="2400" b="1" dirty="0" smtClean="0">
                <a:latin typeface="Marker Felt"/>
                <a:cs typeface="Marker Felt"/>
              </a:rPr>
              <a:t>The </a:t>
            </a:r>
            <a:r>
              <a:rPr lang="en-US" sz="2400" b="1" dirty="0">
                <a:latin typeface="Marker Felt"/>
                <a:cs typeface="Marker Felt"/>
              </a:rPr>
              <a:t>purpose of the </a:t>
            </a:r>
            <a:r>
              <a:rPr lang="en-US" sz="2400" b="1" u="sng" dirty="0">
                <a:latin typeface="Marker Felt"/>
                <a:cs typeface="Marker Felt"/>
              </a:rPr>
              <a:t>organization</a:t>
            </a:r>
            <a:r>
              <a:rPr lang="en-US" sz="2400" b="1" dirty="0">
                <a:latin typeface="Marker Felt"/>
                <a:cs typeface="Marker Felt"/>
              </a:rPr>
              <a:t> giving the information to give </a:t>
            </a:r>
            <a:r>
              <a:rPr lang="en-US" sz="2400" b="1" dirty="0" smtClean="0">
                <a:latin typeface="Marker Felt"/>
                <a:cs typeface="Marker Felt"/>
              </a:rPr>
              <a:t>facts (rather than convince you of anything)</a:t>
            </a:r>
          </a:p>
          <a:p>
            <a:pPr marL="228546" indent="-228600" fontAlgn="base">
              <a:buFont typeface="Wingdings" charset="2"/>
              <a:buChar char="q"/>
            </a:pPr>
            <a:endParaRPr lang="en-US" sz="2400" dirty="0">
              <a:latin typeface="Marker Felt"/>
              <a:cs typeface="Marker Felt"/>
            </a:endParaRPr>
          </a:p>
          <a:p>
            <a:pPr marL="228546" indent="-228600" fontAlgn="base">
              <a:buFont typeface="Wingdings" charset="2"/>
              <a:buChar char="q"/>
            </a:pPr>
            <a:r>
              <a:rPr lang="en-US" sz="2400" b="1" dirty="0" smtClean="0">
                <a:latin typeface="Marker Felt"/>
                <a:cs typeface="Marker Felt"/>
              </a:rPr>
              <a:t>The purpose of the </a:t>
            </a:r>
            <a:r>
              <a:rPr lang="en-US" sz="2400" b="1" u="sng" dirty="0" smtClean="0">
                <a:latin typeface="Marker Felt"/>
                <a:cs typeface="Marker Felt"/>
              </a:rPr>
              <a:t>article</a:t>
            </a:r>
            <a:r>
              <a:rPr lang="en-US" sz="2400" b="1" dirty="0" smtClean="0">
                <a:latin typeface="Marker Felt"/>
                <a:cs typeface="Marker Felt"/>
              </a:rPr>
              <a:t> is to give facts. </a:t>
            </a:r>
            <a:endParaRPr lang="en-US" sz="2400" dirty="0">
              <a:latin typeface="Marker Felt"/>
              <a:cs typeface="Marker Felt"/>
            </a:endParaRPr>
          </a:p>
          <a:p>
            <a:pPr marL="228546" indent="-228600" fontAlgn="base">
              <a:buFont typeface="Wingdings" charset="2"/>
              <a:buChar char="q"/>
            </a:pPr>
            <a:endParaRPr lang="en-US" sz="2400" dirty="0">
              <a:latin typeface="Marker Felt"/>
              <a:cs typeface="Marker Felt"/>
            </a:endParaRPr>
          </a:p>
          <a:p>
            <a:pPr marL="228546" indent="-228600" fontAlgn="base">
              <a:buFont typeface="Wingdings" charset="2"/>
              <a:buChar char="q"/>
            </a:pPr>
            <a:r>
              <a:rPr lang="en-US" sz="2400" b="1" dirty="0" smtClean="0">
                <a:latin typeface="Marker Felt"/>
                <a:cs typeface="Marker Felt"/>
              </a:rPr>
              <a:t>The language is unbiased.</a:t>
            </a:r>
            <a:r>
              <a:rPr lang="en-US" sz="2400" dirty="0" smtClean="0">
                <a:latin typeface="Marker Felt"/>
                <a:cs typeface="Marker Felt"/>
              </a:rPr>
              <a:t> </a:t>
            </a:r>
            <a:r>
              <a:rPr lang="en-US" sz="2400" dirty="0">
                <a:latin typeface="Marker Felt"/>
                <a:cs typeface="Marker Felt"/>
              </a:rPr>
              <a:t> </a:t>
            </a:r>
            <a:r>
              <a:rPr lang="en-US" sz="2400" dirty="0" smtClean="0">
                <a:latin typeface="Marker Felt"/>
                <a:cs typeface="Marker Felt"/>
              </a:rPr>
              <a:t>(</a:t>
            </a:r>
            <a:r>
              <a:rPr lang="en-US" sz="2400" dirty="0">
                <a:latin typeface="Marker Felt"/>
                <a:cs typeface="Marker Felt"/>
              </a:rPr>
              <a:t>I</a:t>
            </a:r>
            <a:r>
              <a:rPr lang="en-US" sz="2400" dirty="0" smtClean="0">
                <a:latin typeface="Marker Felt"/>
                <a:cs typeface="Marker Felt"/>
              </a:rPr>
              <a:t>t </a:t>
            </a:r>
            <a:r>
              <a:rPr lang="en-US" sz="2400" dirty="0">
                <a:latin typeface="Marker Felt"/>
                <a:cs typeface="Marker Felt"/>
              </a:rPr>
              <a:t>does NOT sound like the author might have an opinion about </a:t>
            </a:r>
            <a:r>
              <a:rPr lang="en-US" sz="2400" dirty="0" smtClean="0">
                <a:latin typeface="Marker Felt"/>
                <a:cs typeface="Marker Felt"/>
              </a:rPr>
              <a:t>the topic.)</a:t>
            </a:r>
            <a:endParaRPr lang="en-US" sz="2400" dirty="0">
              <a:latin typeface="Marker Felt"/>
              <a:cs typeface="Marker Felt"/>
            </a:endParaRPr>
          </a:p>
          <a:p>
            <a:pPr marL="228546" indent="-228600" fontAlgn="base">
              <a:buFont typeface="Wingdings" charset="2"/>
              <a:buChar char="q"/>
            </a:pPr>
            <a:endParaRPr lang="en-US" sz="2400" dirty="0">
              <a:latin typeface="Marker Felt"/>
              <a:cs typeface="Marker Felt"/>
            </a:endParaRPr>
          </a:p>
          <a:p>
            <a:pPr marL="228546" indent="-228600" fontAlgn="base">
              <a:buFont typeface="Wingdings" charset="2"/>
              <a:buChar char="q"/>
            </a:pPr>
            <a:r>
              <a:rPr lang="en-US" sz="2400" dirty="0" smtClean="0">
                <a:latin typeface="Marker Felt"/>
                <a:cs typeface="Marker Felt"/>
              </a:rPr>
              <a:t>The article is organized and easy </a:t>
            </a:r>
            <a:r>
              <a:rPr lang="en-US" sz="2400" dirty="0">
                <a:latin typeface="Marker Felt"/>
                <a:cs typeface="Marker Felt"/>
              </a:rPr>
              <a:t>to read—free of typos, excessive ads, </a:t>
            </a:r>
            <a:r>
              <a:rPr lang="en-US" sz="2400" dirty="0" smtClean="0">
                <a:latin typeface="Marker Felt"/>
                <a:cs typeface="Marker Felt"/>
              </a:rPr>
              <a:t>etc</a:t>
            </a:r>
            <a:r>
              <a:rPr lang="en-US" sz="2400" dirty="0">
                <a:latin typeface="Marker Felt"/>
                <a:cs typeface="Marker Felt"/>
              </a:rPr>
              <a:t>.</a:t>
            </a:r>
          </a:p>
          <a:p>
            <a:pPr marL="228546" indent="-228600" fontAlgn="base">
              <a:buFont typeface="Wingdings" charset="2"/>
              <a:buChar char="q"/>
            </a:pPr>
            <a:endParaRPr lang="en-US" sz="2400" dirty="0">
              <a:latin typeface="Marker Felt"/>
              <a:cs typeface="Marker Felt"/>
            </a:endParaRPr>
          </a:p>
          <a:p>
            <a:pPr marL="228546" indent="-228600">
              <a:buFont typeface="Wingdings" charset="2"/>
              <a:buChar char="q"/>
            </a:pPr>
            <a:r>
              <a:rPr lang="en-US" sz="2400" b="1" dirty="0" smtClean="0">
                <a:latin typeface="Marker Felt"/>
                <a:cs typeface="Marker Felt"/>
              </a:rPr>
              <a:t>The information was </a:t>
            </a:r>
            <a:r>
              <a:rPr lang="en-US" sz="2400" b="1" dirty="0">
                <a:latin typeface="Marker Felt"/>
                <a:cs typeface="Marker Felt"/>
              </a:rPr>
              <a:t>published in the last 2 </a:t>
            </a:r>
            <a:r>
              <a:rPr lang="en-US" sz="2400" b="1" dirty="0" smtClean="0">
                <a:latin typeface="Marker Felt"/>
                <a:cs typeface="Marker Felt"/>
              </a:rPr>
              <a:t>years.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-80636" y="231117"/>
            <a:ext cx="89424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146" lvl="1" algn="ctr" fontAlgn="base"/>
            <a:r>
              <a:rPr lang="en-US" sz="4000" b="1" u="sng" dirty="0" smtClean="0">
                <a:latin typeface="Archistico Normal"/>
                <a:cs typeface="Archistico Normal"/>
              </a:rPr>
              <a:t>Checklist for Reliable Sources</a:t>
            </a:r>
          </a:p>
          <a:p>
            <a:pPr marL="457146" lvl="1" algn="ctr" fontAlgn="base"/>
            <a:r>
              <a:rPr lang="en-US" sz="2000" i="1" dirty="0" smtClean="0">
                <a:latin typeface="Marker Felt"/>
                <a:cs typeface="Marker Felt"/>
              </a:rPr>
              <a:t>Reliable sources meet at least 4-5 of these 6 criteria:</a:t>
            </a:r>
            <a:endParaRPr lang="en-US" sz="3600" i="1" dirty="0">
              <a:latin typeface="Marker Felt"/>
              <a:cs typeface="Marker Felt"/>
            </a:endParaRPr>
          </a:p>
        </p:txBody>
      </p:sp>
    </p:spTree>
    <p:extLst>
      <p:ext uri="{BB962C8B-B14F-4D97-AF65-F5344CB8AC3E}">
        <p14:creationId xmlns:p14="http://schemas.microsoft.com/office/powerpoint/2010/main" val="126750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276" y="2361204"/>
            <a:ext cx="4064183" cy="29059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9948" y="2339949"/>
            <a:ext cx="4090264" cy="292011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0276" y="873562"/>
            <a:ext cx="8549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146" lvl="1" algn="ctr" fontAlgn="base"/>
            <a:r>
              <a:rPr lang="en-US" sz="3200" b="1" dirty="0" smtClean="0">
                <a:latin typeface="Marker Felt"/>
                <a:cs typeface="Marker Felt"/>
              </a:rPr>
              <a:t>Can you tell if these articles will be reliable?</a:t>
            </a:r>
          </a:p>
          <a:p>
            <a:pPr marL="457146" lvl="1" algn="ctr" fontAlgn="base"/>
            <a:r>
              <a:rPr lang="en-US" sz="2400" b="1" dirty="0" smtClean="0">
                <a:latin typeface="Marker Felt"/>
                <a:cs typeface="Marker Felt"/>
              </a:rPr>
              <a:t>Use your checklist to determine.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0412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Work-Time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rmAutofit fontScale="92500" lnSpcReduction="10000"/>
          </a:bodyPr>
          <a:lstStyle/>
          <a:p>
            <a:r>
              <a:rPr lang="en-US" sz="3200" dirty="0" smtClean="0"/>
              <a:t>Find blanks from your writing yesterday</a:t>
            </a:r>
          </a:p>
          <a:p>
            <a:r>
              <a:rPr lang="en-US" sz="3200" dirty="0" smtClean="0"/>
              <a:t>Search for information on Google</a:t>
            </a:r>
          </a:p>
          <a:p>
            <a:r>
              <a:rPr lang="en-US" sz="3200" dirty="0" smtClean="0"/>
              <a:t>Use checklist on what you find to identify reliable sources</a:t>
            </a:r>
          </a:p>
          <a:p>
            <a:r>
              <a:rPr lang="en-US" sz="3200" dirty="0" smtClean="0"/>
              <a:t>When you find a reliable source, write information you find in the “Notes” section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14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Share-Time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500" y="2484312"/>
            <a:ext cx="7915931" cy="3636511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en-US" sz="3200" dirty="0" smtClean="0"/>
              <a:t>Share one reliable source you found with your partner, and how you know it’s reliable. </a:t>
            </a:r>
          </a:p>
          <a:p>
            <a:pPr marL="0" indent="0" algn="ctr">
              <a:buNone/>
            </a:pPr>
            <a:r>
              <a:rPr lang="en-US" sz="2800" dirty="0" smtClean="0"/>
              <a:t>(if you didn’t find a reliable source today, explain why one </a:t>
            </a:r>
            <a:r>
              <a:rPr lang="en-US" sz="2800" i="1" dirty="0" smtClean="0"/>
              <a:t>wasn’t</a:t>
            </a:r>
            <a:r>
              <a:rPr lang="en-US" sz="2800" dirty="0" smtClean="0"/>
              <a:t> reliable)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1899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Quotable.thmx</Template>
  <TotalTime>33906</TotalTime>
  <Words>447</Words>
  <Application>Microsoft Macintosh PowerPoint</Application>
  <PresentationFormat>On-screen Show (4:3)</PresentationFormat>
  <Paragraphs>54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Quotable</vt:lpstr>
      <vt:lpstr>Finding Reliable Sources Lesson Powerpoint</vt:lpstr>
      <vt:lpstr>PowerPoint Presentation</vt:lpstr>
      <vt:lpstr>PowerPoint Presentation</vt:lpstr>
      <vt:lpstr>PowerPoint Presentation</vt:lpstr>
      <vt:lpstr>Work-Time Today</vt:lpstr>
      <vt:lpstr>Share-Time Today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1</dc:title>
  <dc:creator>Jeanne Zeller</dc:creator>
  <cp:lastModifiedBy>budhi arta</cp:lastModifiedBy>
  <cp:revision>217</cp:revision>
  <dcterms:created xsi:type="dcterms:W3CDTF">2017-08-08T21:54:04Z</dcterms:created>
  <dcterms:modified xsi:type="dcterms:W3CDTF">2018-11-10T16:56:20Z</dcterms:modified>
</cp:coreProperties>
</file>