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69" r:id="rId2"/>
    <p:sldId id="284" r:id="rId3"/>
    <p:sldId id="296" r:id="rId4"/>
    <p:sldId id="265" r:id="rId5"/>
  </p:sldIdLst>
  <p:sldSz cx="6858000" cy="9144000" type="letter"/>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E4B58A-1F0C-AF4C-8609-BF8A5872B062}">
          <p14:sldIdLst>
            <p14:sldId id="269"/>
            <p14:sldId id="284"/>
          </p14:sldIdLst>
        </p14:section>
        <p14:section name="From Slam Poetry Unit" id="{77EE77AF-9D9B-3A41-B14F-C8946A832BA4}">
          <p14:sldIdLst>
            <p14:sldId id="296"/>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E83EC"/>
    <a:srgbClr val="43508E"/>
    <a:srgbClr val="75AE00"/>
    <a:srgbClr val="F3D879"/>
    <a:srgbClr val="34D2E1"/>
    <a:srgbClr val="FF5844"/>
    <a:srgbClr val="55C7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530" autoAdjust="0"/>
  </p:normalViewPr>
  <p:slideViewPr>
    <p:cSldViewPr snapToGrid="0" snapToObjects="1">
      <p:cViewPr>
        <p:scale>
          <a:sx n="81" d="100"/>
          <a:sy n="81" d="100"/>
        </p:scale>
        <p:origin x="-2376" y="38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16AF59-8BE1-0943-A68A-C094A7E1A772}"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B641A9-07F3-184A-9D45-52F20E420EBF}" type="slidenum">
              <a:rPr lang="en-US" smtClean="0"/>
              <a:t>‹#›</a:t>
            </a:fld>
            <a:endParaRPr lang="en-US"/>
          </a:p>
        </p:txBody>
      </p:sp>
    </p:spTree>
    <p:extLst>
      <p:ext uri="{BB962C8B-B14F-4D97-AF65-F5344CB8AC3E}">
        <p14:creationId xmlns:p14="http://schemas.microsoft.com/office/powerpoint/2010/main" val="129472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064F6-07E8-8D48-A263-EF913E629212}" type="datetimeFigureOut">
              <a:rPr lang="en-US" smtClean="0"/>
              <a:t>11/20/18</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73B886-D438-7C47-9D3F-3BF66B3B7026}" type="slidenum">
              <a:rPr lang="en-US" smtClean="0"/>
              <a:t>‹#›</a:t>
            </a:fld>
            <a:endParaRPr lang="en-US"/>
          </a:p>
        </p:txBody>
      </p:sp>
    </p:spTree>
    <p:extLst>
      <p:ext uri="{BB962C8B-B14F-4D97-AF65-F5344CB8AC3E}">
        <p14:creationId xmlns:p14="http://schemas.microsoft.com/office/powerpoint/2010/main" val="32981744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1</a:t>
            </a:fld>
            <a:endParaRPr lang="en-US"/>
          </a:p>
        </p:txBody>
      </p:sp>
    </p:spTree>
    <p:extLst>
      <p:ext uri="{BB962C8B-B14F-4D97-AF65-F5344CB8AC3E}">
        <p14:creationId xmlns:p14="http://schemas.microsoft.com/office/powerpoint/2010/main" val="333033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3</a:t>
            </a:fld>
            <a:endParaRPr lang="en-US"/>
          </a:p>
        </p:txBody>
      </p:sp>
    </p:spTree>
    <p:extLst>
      <p:ext uri="{BB962C8B-B14F-4D97-AF65-F5344CB8AC3E}">
        <p14:creationId xmlns:p14="http://schemas.microsoft.com/office/powerpoint/2010/main" val="1864953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3137681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0695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74347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69092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146" indent="0">
              <a:buNone/>
              <a:defRPr sz="1800">
                <a:solidFill>
                  <a:schemeClr val="tx1">
                    <a:tint val="75000"/>
                  </a:schemeClr>
                </a:solidFill>
              </a:defRPr>
            </a:lvl2pPr>
            <a:lvl3pPr marL="914293" indent="0">
              <a:buNone/>
              <a:defRPr sz="1600">
                <a:solidFill>
                  <a:schemeClr val="tx1">
                    <a:tint val="75000"/>
                  </a:schemeClr>
                </a:solidFill>
              </a:defRPr>
            </a:lvl3pPr>
            <a:lvl4pPr marL="1371440" indent="0">
              <a:buNone/>
              <a:defRPr sz="1400">
                <a:solidFill>
                  <a:schemeClr val="tx1">
                    <a:tint val="75000"/>
                  </a:schemeClr>
                </a:solidFill>
              </a:defRPr>
            </a:lvl4pPr>
            <a:lvl5pPr marL="1828586" indent="0">
              <a:buNone/>
              <a:defRPr sz="1400">
                <a:solidFill>
                  <a:schemeClr val="tx1">
                    <a:tint val="75000"/>
                  </a:schemeClr>
                </a:solidFill>
              </a:defRPr>
            </a:lvl5pPr>
            <a:lvl6pPr marL="2285733" indent="0">
              <a:buNone/>
              <a:defRPr sz="1400">
                <a:solidFill>
                  <a:schemeClr val="tx1">
                    <a:tint val="75000"/>
                  </a:schemeClr>
                </a:solidFill>
              </a:defRPr>
            </a:lvl6pPr>
            <a:lvl7pPr marL="2742879" indent="0">
              <a:buNone/>
              <a:defRPr sz="1400">
                <a:solidFill>
                  <a:schemeClr val="tx1">
                    <a:tint val="75000"/>
                  </a:schemeClr>
                </a:solidFill>
              </a:defRPr>
            </a:lvl7pPr>
            <a:lvl8pPr marL="3200026" indent="0">
              <a:buNone/>
              <a:defRPr sz="1400">
                <a:solidFill>
                  <a:schemeClr val="tx1">
                    <a:tint val="75000"/>
                  </a:schemeClr>
                </a:solidFill>
              </a:defRPr>
            </a:lvl8pPr>
            <a:lvl9pPr marL="365717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40355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5068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1BF9A8-3E4F-D747-A756-301F3330CC55}" type="datetimeFigureOut">
              <a:rPr lang="en-US" smtClean="0"/>
              <a:t>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18990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1BF9A8-3E4F-D747-A756-301F3330CC55}" type="datetimeFigureOut">
              <a:rPr lang="en-US" smtClean="0"/>
              <a:t>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12338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BF9A8-3E4F-D747-A756-301F3330CC55}" type="datetimeFigureOut">
              <a:rPr lang="en-US" smtClean="0"/>
              <a:t>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6164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4"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91"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4" y="1913471"/>
            <a:ext cx="2256235" cy="6254751"/>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756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146"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79" indent="0">
              <a:buNone/>
              <a:defRPr sz="2000"/>
            </a:lvl7pPr>
            <a:lvl8pPr marL="3200026" indent="0">
              <a:buNone/>
              <a:defRPr sz="2000"/>
            </a:lvl8pPr>
            <a:lvl9pPr marL="3657172"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8531301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29" tIns="45714" rIns="91429"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6"/>
            <a:ext cx="6172200" cy="6034617"/>
          </a:xfrm>
          <a:prstGeom prst="rect">
            <a:avLst/>
          </a:prstGeom>
        </p:spPr>
        <p:txBody>
          <a:bodyPr vert="horz" lIns="91429" tIns="45714" rIns="91429"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8"/>
            <a:ext cx="1600200" cy="486833"/>
          </a:xfrm>
          <a:prstGeom prst="rect">
            <a:avLst/>
          </a:prstGeom>
        </p:spPr>
        <p:txBody>
          <a:bodyPr vert="horz" lIns="91429" tIns="45714" rIns="91429" bIns="45714" rtlCol="0" anchor="ctr"/>
          <a:lstStyle>
            <a:lvl1pPr algn="l">
              <a:defRPr sz="1200">
                <a:solidFill>
                  <a:schemeClr val="tx1">
                    <a:tint val="75000"/>
                  </a:schemeClr>
                </a:solidFill>
              </a:defRPr>
            </a:lvl1pPr>
          </a:lstStyle>
          <a:p>
            <a:fld id="{971BF9A8-3E4F-D747-A756-301F3330CC55}" type="datetimeFigureOut">
              <a:rPr lang="en-US" smtClean="0"/>
              <a:t>11/20/18</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29" tIns="45714" rIns="91429"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29" tIns="45714" rIns="91429" bIns="45714" rtlCol="0" anchor="ctr"/>
          <a:lstStyle>
            <a:lvl1pPr algn="r">
              <a:defRPr sz="1200">
                <a:solidFill>
                  <a:schemeClr val="tx1">
                    <a:tint val="75000"/>
                  </a:schemeClr>
                </a:solidFill>
              </a:defRPr>
            </a:lvl1pPr>
          </a:lstStyle>
          <a:p>
            <a:fld id="{4D105478-2D9E-EA4D-B67F-E97C38A4799C}" type="slidenum">
              <a:rPr lang="en-US" smtClean="0"/>
              <a:t>‹#›</a:t>
            </a:fld>
            <a:endParaRPr lang="en-US"/>
          </a:p>
        </p:txBody>
      </p:sp>
    </p:spTree>
    <p:extLst>
      <p:ext uri="{BB962C8B-B14F-4D97-AF65-F5344CB8AC3E}">
        <p14:creationId xmlns:p14="http://schemas.microsoft.com/office/powerpoint/2010/main" val="3123102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46" rtl="0" eaLnBrk="1" latinLnBrk="0" hangingPunct="1">
        <a:spcBef>
          <a:spcPct val="0"/>
        </a:spcBef>
        <a:buNone/>
        <a:defRPr sz="4400" kern="1200">
          <a:solidFill>
            <a:schemeClr val="tx1"/>
          </a:solidFill>
          <a:latin typeface="+mj-lt"/>
          <a:ea typeface="+mj-ea"/>
          <a:cs typeface="+mj-cs"/>
        </a:defRPr>
      </a:lvl1pPr>
    </p:titleStyle>
    <p:body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s://www.teacherspayteachers.com/Product/Slam-Poetry-Unit-Plan-Middle-High-School-3436870" TargetMode="External"/><Relationship Id="rId3" Type="http://schemas.openxmlformats.org/officeDocument/2006/relationships/hyperlink" Target="https://www.teacherspayteachers.com/Product/Slam-Poetry-Mini-Unit-3546192" TargetMode="External"/><Relationship Id="rId4" Type="http://schemas.openxmlformats.org/officeDocument/2006/relationships/hyperlink" Target="https://www.teacherspayteachers.com/Product/Peer-Feedback-Lesson-Pack-3696493" TargetMode="External"/><Relationship Id="rId5" Type="http://schemas.openxmlformats.org/officeDocument/2006/relationships/hyperlink" Target="https://www.teacherspayteachers.com/Product/Missing-Assignment-Check-Organizer-3204935" TargetMode="External"/><Relationship Id="rId6" Type="http://schemas.openxmlformats.org/officeDocument/2006/relationships/hyperlink" Target="https://www.teacherspayteachers.com/Product/GPA-Goal-Bundle-3203771" TargetMode="External"/><Relationship Id="rId7" Type="http://schemas.openxmlformats.org/officeDocument/2006/relationships/hyperlink" Target="https://www.teacherspayteachers.com/Product/Tracking-my-GPA-Graph-3204985" TargetMode="External"/><Relationship Id="rId8" Type="http://schemas.openxmlformats.org/officeDocument/2006/relationships/image" Target="../media/image1.png"/><Relationship Id="rId9" Type="http://schemas.openxmlformats.org/officeDocument/2006/relationships/image" Target="../media/image2.png"/><Relationship Id="rId10"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hyperlink" Target="http://www.teacheroffduty.com" TargetMode="External"/><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hyperlink" Target="https://savvyvirtualaide.com/" TargetMode="External"/><Relationship Id="rId4" Type="http://schemas.openxmlformats.org/officeDocument/2006/relationships/hyperlink" Target="http://www.teacheroffduty.com" TargetMode="External"/><Relationship Id="rId5" Type="http://schemas.openxmlformats.org/officeDocument/2006/relationships/hyperlink" Target="https://www.teacherspayteachers.com/Store/Teacher-Off-Duty" TargetMode="External"/><Relationship Id="rId6" Type="http://schemas.openxmlformats.org/officeDocument/2006/relationships/hyperlink" Target="https://www.instagram.com/teacher.off.duty/" TargetMode="External"/><Relationship Id="rId7" Type="http://schemas.openxmlformats.org/officeDocument/2006/relationships/hyperlink" Target="https://twitter.com/teacheroffduty" TargetMode="External"/><Relationship Id="rId8" Type="http://schemas.openxmlformats.org/officeDocument/2006/relationships/hyperlink" Target="https://m.facebook.com/teacheroffduty/" TargetMode="External"/><Relationship Id="rId9"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hyperlink" Target="https://www.teacherspayteachers.com/Store/Lovin-L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682" y="1035288"/>
            <a:ext cx="6040910" cy="1304599"/>
          </a:xfrm>
        </p:spPr>
        <p:txBody>
          <a:bodyPr>
            <a:noAutofit/>
          </a:bodyPr>
          <a:lstStyle/>
          <a:p>
            <a:r>
              <a:rPr lang="en-US" sz="2800" u="sng" dirty="0">
                <a:latin typeface="Archistico Normal"/>
                <a:cs typeface="Archistico Normal"/>
              </a:rPr>
              <a:t>Finding Reliable Sources </a:t>
            </a:r>
            <a:r>
              <a:rPr lang="en-US" sz="2800" u="sng" dirty="0" smtClean="0">
                <a:latin typeface="Archistico Normal"/>
                <a:cs typeface="Archistico Normal"/>
              </a:rPr>
              <a:t>Lesson Handouts</a:t>
            </a:r>
            <a:endParaRPr lang="en-US" sz="2000" dirty="0">
              <a:latin typeface="Archistico Normal"/>
              <a:cs typeface="Archistico Normal"/>
            </a:endParaRPr>
          </a:p>
        </p:txBody>
      </p:sp>
      <p:graphicFrame>
        <p:nvGraphicFramePr>
          <p:cNvPr id="8" name="Table 7"/>
          <p:cNvGraphicFramePr>
            <a:graphicFrameLocks noGrp="1"/>
          </p:cNvGraphicFramePr>
          <p:nvPr>
            <p:extLst>
              <p:ext uri="{D42A27DB-BD31-4B8C-83A1-F6EECF244321}">
                <p14:modId xmlns:p14="http://schemas.microsoft.com/office/powerpoint/2010/main" val="682790438"/>
              </p:ext>
            </p:extLst>
          </p:nvPr>
        </p:nvGraphicFramePr>
        <p:xfrm>
          <a:off x="411682" y="2339887"/>
          <a:ext cx="5914170" cy="1150814"/>
        </p:xfrm>
        <a:graphic>
          <a:graphicData uri="http://schemas.openxmlformats.org/drawingml/2006/table">
            <a:tbl>
              <a:tblPr firstRow="1" bandRow="1">
                <a:tableStyleId>{5C22544A-7EE6-4342-B048-85BDC9FD1C3A}</a:tableStyleId>
              </a:tblPr>
              <a:tblGrid>
                <a:gridCol w="5069495"/>
                <a:gridCol w="844675"/>
              </a:tblGrid>
              <a:tr h="398974">
                <a:tc grid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b="0" i="0" dirty="0" smtClean="0">
                          <a:latin typeface="Marker Felt"/>
                          <a:cs typeface="Marker Felt"/>
                        </a:rPr>
                        <a:t>Table of Contents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hMerge="1">
                  <a:txBody>
                    <a:bodyPr/>
                    <a:lstStyle/>
                    <a:p>
                      <a:endParaRPr lang="en-US" dirty="0"/>
                    </a:p>
                  </a:txBody>
                  <a:tcPr/>
                </a:tc>
              </a:tr>
              <a:tr h="375920">
                <a:tc>
                  <a:txBody>
                    <a:bodyPr/>
                    <a:lstStyle/>
                    <a:p>
                      <a:pPr algn="r"/>
                      <a:r>
                        <a:rPr lang="en-US" sz="1200" b="1" dirty="0" smtClean="0">
                          <a:latin typeface="Superclarendon Regular"/>
                          <a:cs typeface="Superclarendon Regular"/>
                        </a:rPr>
                        <a:t>Handout</a:t>
                      </a:r>
                      <a:r>
                        <a:rPr lang="en-US" sz="1200" b="1" baseline="0" dirty="0" smtClean="0">
                          <a:latin typeface="Superclarendon Regular"/>
                          <a:cs typeface="Superclarendon Regular"/>
                        </a:rPr>
                        <a:t> 1: Checklist for Finding Reliable Sources</a:t>
                      </a:r>
                      <a:endParaRPr lang="en-US" sz="1200" b="1" dirty="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17</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Terms of Use</a:t>
                      </a:r>
                      <a:r>
                        <a:rPr lang="en-US" sz="1200" b="1" baseline="0" dirty="0" smtClean="0">
                          <a:latin typeface="Superclarendon Regular"/>
                          <a:cs typeface="Superclarendon Regular"/>
                        </a:rPr>
                        <a:t> and Credit</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37</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135509"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617417544"/>
              </p:ext>
            </p:extLst>
          </p:nvPr>
        </p:nvGraphicFramePr>
        <p:xfrm>
          <a:off x="1059991" y="3775321"/>
          <a:ext cx="4735222" cy="548640"/>
        </p:xfrm>
        <a:graphic>
          <a:graphicData uri="http://schemas.openxmlformats.org/drawingml/2006/table">
            <a:tbl>
              <a:tblPr firstRow="1" bandRow="1">
                <a:tableStyleId>{5C22544A-7EE6-4342-B048-85BDC9FD1C3A}</a:tableStyleId>
              </a:tblPr>
              <a:tblGrid>
                <a:gridCol w="2361538"/>
                <a:gridCol w="2373684"/>
              </a:tblGrid>
              <a:tr h="248288">
                <a:tc row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400" b="0" i="0" dirty="0" smtClean="0">
                          <a:solidFill>
                            <a:schemeClr val="bg1"/>
                          </a:solidFill>
                          <a:latin typeface="Marker Felt"/>
                          <a:cs typeface="Marker Felt"/>
                        </a:rPr>
                        <a:t>Included, but Separate File</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i="0" dirty="0" smtClean="0">
                          <a:solidFill>
                            <a:schemeClr val="tx1"/>
                          </a:solidFill>
                          <a:latin typeface="Superclarendon Regular"/>
                          <a:cs typeface="Superclarendon Regular"/>
                        </a:rPr>
                        <a:t>Lesson Plans</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r h="264899">
                <a:tc vMerge="1">
                  <a:txBody>
                    <a:bodyPr/>
                    <a:lstStyle/>
                    <a:p>
                      <a:pPr marL="0" marR="0" indent="0" algn="ctr" defTabSz="457146" rtl="0" eaLnBrk="1" fontAlgn="auto" latinLnBrk="0" hangingPunct="1">
                        <a:lnSpc>
                          <a:spcPct val="100000"/>
                        </a:lnSpc>
                        <a:spcBef>
                          <a:spcPts val="0"/>
                        </a:spcBef>
                        <a:spcAft>
                          <a:spcPts val="0"/>
                        </a:spcAft>
                        <a:buClrTx/>
                        <a:buSzTx/>
                        <a:buFontTx/>
                        <a:buNone/>
                        <a:tabLst/>
                        <a:defRPr/>
                      </a:pPr>
                      <a:endParaRPr lang="en-US" sz="1200" b="0" i="0" dirty="0" smtClean="0">
                        <a:solidFill>
                          <a:schemeClr val="bg1"/>
                        </a:solidFill>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Slides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115893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45019824"/>
              </p:ext>
            </p:extLst>
          </p:nvPr>
        </p:nvGraphicFramePr>
        <p:xfrm>
          <a:off x="710284" y="1013326"/>
          <a:ext cx="5467029" cy="7239000"/>
        </p:xfrm>
        <a:graphic>
          <a:graphicData uri="http://schemas.openxmlformats.org/drawingml/2006/table">
            <a:tbl>
              <a:tblPr firstRow="1" bandRow="1">
                <a:tableStyleId>{1E171933-4619-4E11-9A3F-F7608DF75F80}</a:tableStyleId>
              </a:tblPr>
              <a:tblGrid>
                <a:gridCol w="1822343"/>
                <a:gridCol w="1822343"/>
                <a:gridCol w="1822343"/>
              </a:tblGrid>
              <a:tr h="944880">
                <a:tc gridSpan="3">
                  <a:txBody>
                    <a:bodyPr/>
                    <a:lstStyle/>
                    <a:p>
                      <a:pPr algn="ctr"/>
                      <a:r>
                        <a:rPr lang="en-US" sz="2800" b="0" i="0" u="sng" dirty="0" smtClean="0">
                          <a:latin typeface="Abril Fatface"/>
                          <a:cs typeface="Abril Fatface"/>
                        </a:rPr>
                        <a:t>Other Teacher Off Duty Materials Recommended for You….</a:t>
                      </a:r>
                      <a:endParaRPr lang="en-US" sz="2800" b="0" i="0" dirty="0">
                        <a:solidFill>
                          <a:schemeClr val="bg1"/>
                        </a:solidFill>
                        <a:latin typeface="Abril Fatface"/>
                        <a:cs typeface="Abril Fatface"/>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31006C"/>
                    </a:solidFill>
                  </a:tcPr>
                </a:tc>
                <a:tc hMerge="1">
                  <a:txBody>
                    <a:bodyPr/>
                    <a:lstStyle/>
                    <a:p>
                      <a:endParaRPr lang="en-US" dirty="0"/>
                    </a:p>
                  </a:txBody>
                  <a:tcPr/>
                </a:tc>
                <a:tc hMerge="1">
                  <a:txBody>
                    <a:bodyPr/>
                    <a:lstStyle/>
                    <a:p>
                      <a:endParaRPr lang="en-US"/>
                    </a:p>
                  </a:txBody>
                  <a:tcPr/>
                </a:tc>
              </a:tr>
              <a:tr h="822960">
                <a:tc>
                  <a:txBody>
                    <a:bodyPr/>
                    <a:lstStyle/>
                    <a:p>
                      <a:pPr algn="ctr"/>
                      <a:r>
                        <a:rPr lang="en-US" sz="2400" dirty="0" smtClean="0">
                          <a:latin typeface="Marker Felt"/>
                          <a:cs typeface="Marker Felt"/>
                          <a:hlinkClick r:id="rId2"/>
                        </a:rPr>
                        <a:t>Slam Poetry Unit Plan</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3"/>
                        </a:rPr>
                        <a:t>Slam</a:t>
                      </a:r>
                      <a:r>
                        <a:rPr lang="en-US" sz="2400" baseline="0" dirty="0" smtClean="0">
                          <a:latin typeface="Marker Felt"/>
                          <a:cs typeface="Marker Felt"/>
                          <a:hlinkClick r:id="rId3"/>
                        </a:rPr>
                        <a:t> Poetry Mini-Unit</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Marker Felt"/>
                          <a:cs typeface="Marker Felt"/>
                          <a:hlinkClick r:id="rId4"/>
                        </a:rPr>
                        <a:t>Peer</a:t>
                      </a:r>
                      <a:r>
                        <a:rPr lang="en-US" sz="2000" baseline="0" dirty="0" smtClean="0">
                          <a:latin typeface="Marker Felt"/>
                          <a:cs typeface="Marker Felt"/>
                          <a:hlinkClick r:id="rId4"/>
                        </a:rPr>
                        <a:t> Feedback Lesson Plan</a:t>
                      </a:r>
                      <a:endParaRPr lang="en-US" sz="20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920240">
                <a:tc>
                  <a:txBody>
                    <a:bodyPr/>
                    <a:lstStyle/>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005840">
                <a:tc>
                  <a:txBody>
                    <a:bodyPr/>
                    <a:lstStyle/>
                    <a:p>
                      <a:pPr algn="ctr"/>
                      <a:r>
                        <a:rPr lang="en-US" sz="2000" dirty="0" smtClean="0">
                          <a:latin typeface="Marker Felt"/>
                          <a:cs typeface="Marker Felt"/>
                          <a:hlinkClick r:id="rId5"/>
                        </a:rPr>
                        <a:t>Missing Assignment Check </a:t>
                      </a:r>
                      <a:endParaRPr lang="en-US" sz="20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6"/>
                        </a:rPr>
                        <a:t>GPA-Goal Bundle</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7"/>
                        </a:rPr>
                        <a:t>Tracking my</a:t>
                      </a:r>
                      <a:r>
                        <a:rPr lang="en-US" sz="2400" baseline="0" dirty="0" smtClean="0">
                          <a:latin typeface="Marker Felt"/>
                          <a:cs typeface="Marker Felt"/>
                          <a:hlinkClick r:id="rId7"/>
                        </a:rPr>
                        <a:t> GPA Graph</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82800">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 name="Picture 2" descr="White Teacher Off Duty 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77" y="97702"/>
            <a:ext cx="1332583" cy="1332583"/>
          </a:xfrm>
          <a:prstGeom prst="rect">
            <a:avLst/>
          </a:prstGeom>
        </p:spPr>
      </p:pic>
      <p:pic>
        <p:nvPicPr>
          <p:cNvPr id="9" name="Picture 8"/>
          <p:cNvPicPr>
            <a:picLocks noChangeAspect="1"/>
          </p:cNvPicPr>
          <p:nvPr/>
        </p:nvPicPr>
        <p:blipFill>
          <a:blip r:embed="rId9"/>
          <a:stretch>
            <a:fillRect/>
          </a:stretch>
        </p:blipFill>
        <p:spPr>
          <a:xfrm>
            <a:off x="2557907" y="6261756"/>
            <a:ext cx="1711021" cy="1711021"/>
          </a:xfrm>
          <a:prstGeom prst="rect">
            <a:avLst/>
          </a:prstGeom>
        </p:spPr>
      </p:pic>
      <p:pic>
        <p:nvPicPr>
          <p:cNvPr id="18" name="Picture 17"/>
          <p:cNvPicPr>
            <a:picLocks noChangeAspect="1"/>
          </p:cNvPicPr>
          <p:nvPr/>
        </p:nvPicPr>
        <p:blipFill>
          <a:blip r:embed="rId10"/>
          <a:stretch>
            <a:fillRect/>
          </a:stretch>
        </p:blipFill>
        <p:spPr>
          <a:xfrm>
            <a:off x="788311" y="3282215"/>
            <a:ext cx="1670855" cy="1684896"/>
          </a:xfrm>
          <a:prstGeom prst="rect">
            <a:avLst/>
          </a:prstGeom>
        </p:spPr>
      </p:pic>
      <p:pic>
        <p:nvPicPr>
          <p:cNvPr id="7" name="Picture 6"/>
          <p:cNvPicPr>
            <a:picLocks noChangeAspect="1"/>
          </p:cNvPicPr>
          <p:nvPr/>
        </p:nvPicPr>
        <p:blipFill>
          <a:blip r:embed="rId11"/>
          <a:stretch>
            <a:fillRect/>
          </a:stretch>
        </p:blipFill>
        <p:spPr>
          <a:xfrm>
            <a:off x="754073" y="6242208"/>
            <a:ext cx="1711320" cy="1716459"/>
          </a:xfrm>
          <a:prstGeom prst="rect">
            <a:avLst/>
          </a:prstGeom>
        </p:spPr>
      </p:pic>
      <p:pic>
        <p:nvPicPr>
          <p:cNvPr id="15" name="Picture 14"/>
          <p:cNvPicPr>
            <a:picLocks noChangeAspect="1"/>
          </p:cNvPicPr>
          <p:nvPr/>
        </p:nvPicPr>
        <p:blipFill>
          <a:blip r:embed="rId12"/>
          <a:stretch>
            <a:fillRect/>
          </a:stretch>
        </p:blipFill>
        <p:spPr>
          <a:xfrm>
            <a:off x="4428497" y="6261757"/>
            <a:ext cx="1708110" cy="1696911"/>
          </a:xfrm>
          <a:prstGeom prst="rect">
            <a:avLst/>
          </a:prstGeom>
        </p:spPr>
      </p:pic>
      <p:pic>
        <p:nvPicPr>
          <p:cNvPr id="2" name="Picture 1"/>
          <p:cNvPicPr>
            <a:picLocks noChangeAspect="1"/>
          </p:cNvPicPr>
          <p:nvPr/>
        </p:nvPicPr>
        <p:blipFill>
          <a:blip r:embed="rId13"/>
          <a:stretch>
            <a:fillRect/>
          </a:stretch>
        </p:blipFill>
        <p:spPr>
          <a:xfrm>
            <a:off x="2557907" y="3296327"/>
            <a:ext cx="1718956" cy="1699803"/>
          </a:xfrm>
          <a:prstGeom prst="rect">
            <a:avLst/>
          </a:prstGeom>
        </p:spPr>
      </p:pic>
      <p:pic>
        <p:nvPicPr>
          <p:cNvPr id="4" name="Picture 3"/>
          <p:cNvPicPr>
            <a:picLocks noChangeAspect="1"/>
          </p:cNvPicPr>
          <p:nvPr/>
        </p:nvPicPr>
        <p:blipFill>
          <a:blip r:embed="rId14"/>
          <a:stretch>
            <a:fillRect/>
          </a:stretch>
        </p:blipFill>
        <p:spPr>
          <a:xfrm>
            <a:off x="4403071" y="3268709"/>
            <a:ext cx="1717797" cy="1727421"/>
          </a:xfrm>
          <a:prstGeom prst="rect">
            <a:avLst/>
          </a:prstGeom>
        </p:spPr>
      </p:pic>
    </p:spTree>
    <p:extLst>
      <p:ext uri="{BB962C8B-B14F-4D97-AF65-F5344CB8AC3E}">
        <p14:creationId xmlns:p14="http://schemas.microsoft.com/office/powerpoint/2010/main" val="60926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087" y="755079"/>
            <a:ext cx="5618760" cy="534187"/>
          </a:xfrm>
        </p:spPr>
        <p:txBody>
          <a:bodyPr>
            <a:noAutofit/>
          </a:bodyPr>
          <a:lstStyle/>
          <a:p>
            <a:r>
              <a:rPr lang="en-US" sz="2000" b="1" u="sng" dirty="0" smtClean="0">
                <a:latin typeface="Archistico Bold"/>
                <a:cs typeface="Archistico Bold"/>
              </a:rPr>
              <a:t>Checklist for Finding</a:t>
            </a:r>
            <a:br>
              <a:rPr lang="en-US" sz="2000" b="1" u="sng" dirty="0" smtClean="0">
                <a:latin typeface="Archistico Bold"/>
                <a:cs typeface="Archistico Bold"/>
              </a:rPr>
            </a:br>
            <a:r>
              <a:rPr lang="en-US" sz="2000" b="1" u="sng" dirty="0" smtClean="0">
                <a:latin typeface="Archistico Bold"/>
                <a:cs typeface="Archistico Bold"/>
              </a:rPr>
              <a:t>Reliable Sources</a:t>
            </a:r>
            <a:endParaRPr lang="en-US" sz="2000" dirty="0">
              <a:latin typeface="Archistico Bold"/>
              <a:cs typeface="Archistico Bold"/>
            </a:endParaRPr>
          </a:p>
        </p:txBody>
      </p:sp>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3"/>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graphicFrame>
        <p:nvGraphicFramePr>
          <p:cNvPr id="4" name="Table 3"/>
          <p:cNvGraphicFramePr>
            <a:graphicFrameLocks noGrp="1"/>
          </p:cNvGraphicFramePr>
          <p:nvPr>
            <p:extLst>
              <p:ext uri="{D42A27DB-BD31-4B8C-83A1-F6EECF244321}">
                <p14:modId xmlns:p14="http://schemas.microsoft.com/office/powerpoint/2010/main" val="3357944157"/>
              </p:ext>
            </p:extLst>
          </p:nvPr>
        </p:nvGraphicFramePr>
        <p:xfrm>
          <a:off x="568436" y="4766973"/>
          <a:ext cx="5650407" cy="3566160"/>
        </p:xfrm>
        <a:graphic>
          <a:graphicData uri="http://schemas.openxmlformats.org/drawingml/2006/table">
            <a:tbl>
              <a:tblPr firstRow="1" bandRow="1">
                <a:tableStyleId>{2D5ABB26-0587-4C30-8999-92F81FD0307C}</a:tableStyleId>
              </a:tblPr>
              <a:tblGrid>
                <a:gridCol w="1136992"/>
                <a:gridCol w="216007"/>
                <a:gridCol w="208280"/>
                <a:gridCol w="208280"/>
                <a:gridCol w="208280"/>
                <a:gridCol w="208280"/>
                <a:gridCol w="208280"/>
                <a:gridCol w="1540851"/>
                <a:gridCol w="1715157"/>
              </a:tblGrid>
              <a:tr h="670560">
                <a:tc gridSpan="9">
                  <a:txBody>
                    <a:bodyPr/>
                    <a:lstStyle/>
                    <a:p>
                      <a:pPr algn="ctr"/>
                      <a:r>
                        <a:rPr lang="en-US" sz="1600" i="0" u="sng" baseline="0" dirty="0" smtClean="0">
                          <a:latin typeface="Marker Felt"/>
                          <a:cs typeface="Marker Felt"/>
                        </a:rPr>
                        <a:t>Reliable Source Checklist</a:t>
                      </a:r>
                    </a:p>
                    <a:p>
                      <a:pPr algn="ctr"/>
                      <a:r>
                        <a:rPr lang="en-US" sz="1100" i="0" u="none" baseline="0" dirty="0" smtClean="0">
                          <a:latin typeface="Marker Felt"/>
                          <a:cs typeface="Marker Felt"/>
                        </a:rPr>
                        <a:t>Answer Y (yes) or N (no) for each question for each URL you use. A reliable source has at least 4-5 yeses. </a:t>
                      </a:r>
                      <a:endParaRPr lang="en-US" sz="1600" i="0" u="none"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26720">
                <a:tc>
                  <a:txBody>
                    <a:bodyPr/>
                    <a:lstStyle/>
                    <a:p>
                      <a:pPr algn="ctr"/>
                      <a:r>
                        <a:rPr lang="en-US" sz="1100" i="0" baseline="0" dirty="0" smtClean="0">
                          <a:latin typeface="Marker Felt"/>
                          <a:cs typeface="Marker Felt"/>
                        </a:rPr>
                        <a:t>Website URL</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baseline="0" dirty="0" smtClean="0">
                          <a:latin typeface="Marker Felt"/>
                          <a:cs typeface="Marker Felt"/>
                        </a:rPr>
                        <a:t>1</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2</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3</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4</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5</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6</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Can I trust this source to</a:t>
                      </a:r>
                      <a:r>
                        <a:rPr lang="en-US" sz="1100" i="0" baseline="0" dirty="0" smtClean="0">
                          <a:latin typeface="Marker Felt"/>
                          <a:cs typeface="Marker Felt"/>
                        </a:rPr>
                        <a:t> be reliable?</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dirty="0" smtClean="0">
                          <a:latin typeface="Marker Felt"/>
                          <a:cs typeface="Marker Felt"/>
                        </a:rPr>
                        <a:t>Notes:</a:t>
                      </a:r>
                      <a:endParaRPr lang="en-US" sz="1100" i="0" dirty="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594360">
                <a:tc>
                  <a:txBody>
                    <a:bodyPr/>
                    <a:lstStyle/>
                    <a:p>
                      <a:endParaRPr lang="en-US" sz="1100" i="0" baseline="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594360">
                <a:tc>
                  <a:txBody>
                    <a:bodyPr/>
                    <a:lstStyle/>
                    <a:p>
                      <a:endParaRPr lang="en-US" sz="1100" i="1" baseline="0" dirty="0" smtClean="0">
                        <a:latin typeface="Marker Felt"/>
                        <a:cs typeface="Marker Felt"/>
                      </a:endParaRPr>
                    </a:p>
                    <a:p>
                      <a:endParaRPr lang="en-US" sz="1100" i="1"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640080">
                <a:tc>
                  <a:txBody>
                    <a:bodyPr/>
                    <a:lstStyle/>
                    <a:p>
                      <a:endParaRPr lang="en-US" sz="1200" i="0" dirty="0" smtClean="0">
                        <a:latin typeface="Marker Felt"/>
                        <a:cs typeface="Marker Felt"/>
                      </a:endParaRPr>
                    </a:p>
                    <a:p>
                      <a:endParaRPr lang="en-US" sz="1200" i="0" dirty="0" smtClean="0">
                        <a:latin typeface="Marker Felt"/>
                        <a:cs typeface="Marker Felt"/>
                      </a:endParaRPr>
                    </a:p>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640080">
                <a:tc>
                  <a:txBody>
                    <a:bodyPr/>
                    <a:lstStyle/>
                    <a:p>
                      <a:endParaRPr lang="en-US" sz="1200" i="0" dirty="0" smtClean="0">
                        <a:latin typeface="Marker Felt"/>
                        <a:cs typeface="Marker Felt"/>
                      </a:endParaRPr>
                    </a:p>
                    <a:p>
                      <a:endParaRPr lang="en-US" sz="1200" i="0" dirty="0" smtClean="0">
                        <a:latin typeface="Marker Felt"/>
                        <a:cs typeface="Marker Felt"/>
                      </a:endParaRPr>
                    </a:p>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20" name="Picture 19"/>
          <p:cNvPicPr/>
          <p:nvPr/>
        </p:nvPicPr>
        <p:blipFill>
          <a:blip r:embed="rId4">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460852821"/>
              </p:ext>
            </p:extLst>
          </p:nvPr>
        </p:nvGraphicFramePr>
        <p:xfrm>
          <a:off x="699153" y="1328907"/>
          <a:ext cx="5295178" cy="3444239"/>
        </p:xfrm>
        <a:graphic>
          <a:graphicData uri="http://schemas.openxmlformats.org/drawingml/2006/table">
            <a:tbl>
              <a:tblPr firstRow="1" bandRow="1">
                <a:tableStyleId>{2D5ABB26-0587-4C30-8999-92F81FD0307C}</a:tableStyleId>
              </a:tblPr>
              <a:tblGrid>
                <a:gridCol w="5295178"/>
              </a:tblGrid>
              <a:tr h="2834640">
                <a:tc>
                  <a:txBody>
                    <a:bodyPr/>
                    <a:lstStyle/>
                    <a:p>
                      <a:pPr marL="0" lvl="0" indent="0" fontAlgn="base">
                        <a:buFont typeface="+mj-lt"/>
                        <a:buNone/>
                      </a:pPr>
                      <a:r>
                        <a:rPr lang="en-US" sz="1100" b="1" kern="1200" dirty="0" smtClean="0">
                          <a:solidFill>
                            <a:schemeClr val="tx1"/>
                          </a:solidFill>
                          <a:effectLst/>
                          <a:latin typeface="Marker Felt"/>
                          <a:ea typeface="+mn-ea"/>
                          <a:cs typeface="Marker Felt"/>
                        </a:rPr>
                        <a:t>When trying to determine if a source might strengthen or hurt your argument, you can use the following questions to check its reliability:</a:t>
                      </a:r>
                    </a:p>
                    <a:p>
                      <a:pPr marL="0" lvl="0" indent="0" fontAlgn="base">
                        <a:buFont typeface="+mj-lt"/>
                        <a:buNone/>
                      </a:pPr>
                      <a:endParaRPr lang="en-US" sz="1100" b="1" kern="1200" dirty="0" smtClean="0">
                        <a:solidFill>
                          <a:schemeClr val="tx1"/>
                        </a:solidFill>
                        <a:effectLst/>
                        <a:latin typeface="Marker Felt"/>
                        <a:ea typeface="+mn-ea"/>
                        <a:cs typeface="Marker Felt"/>
                      </a:endParaRPr>
                    </a:p>
                    <a:p>
                      <a:pPr marL="685746" lvl="1" indent="-228600" fontAlgn="base">
                        <a:buFont typeface="+mj-lt"/>
                        <a:buAutoNum type="arabicPeriod"/>
                      </a:pPr>
                      <a:r>
                        <a:rPr lang="en-US" sz="1100" b="1" kern="1200" dirty="0" smtClean="0">
                          <a:solidFill>
                            <a:schemeClr val="tx1"/>
                          </a:solidFill>
                          <a:effectLst/>
                          <a:latin typeface="Marker Felt"/>
                          <a:ea typeface="+mn-ea"/>
                          <a:cs typeface="Marker Felt"/>
                        </a:rPr>
                        <a:t>Who: Does the author have experience or expertise in the area?</a:t>
                      </a:r>
                    </a:p>
                    <a:p>
                      <a:pPr marL="685746" lvl="1" indent="-228600" fontAlgn="base">
                        <a:buFont typeface="+mj-lt"/>
                        <a:buAutoNum type="arabicPeriod"/>
                      </a:pPr>
                      <a:endParaRPr lang="en-US" sz="1100" kern="1200" dirty="0" smtClean="0">
                        <a:solidFill>
                          <a:schemeClr val="tx1"/>
                        </a:solidFill>
                        <a:effectLst/>
                        <a:latin typeface="Marker Felt"/>
                        <a:ea typeface="+mn-ea"/>
                        <a:cs typeface="Marker Felt"/>
                      </a:endParaRPr>
                    </a:p>
                    <a:p>
                      <a:pPr marL="685746" lvl="1" indent="-228600" fontAlgn="base">
                        <a:buFont typeface="+mj-lt"/>
                        <a:buAutoNum type="arabicPeriod"/>
                      </a:pPr>
                      <a:r>
                        <a:rPr lang="en-US" sz="1100" b="1" kern="1200" dirty="0" smtClean="0">
                          <a:solidFill>
                            <a:schemeClr val="tx1"/>
                          </a:solidFill>
                          <a:effectLst/>
                          <a:latin typeface="Marker Felt"/>
                          <a:ea typeface="+mn-ea"/>
                          <a:cs typeface="Marker Felt"/>
                        </a:rPr>
                        <a:t>Why: Is the purpose of the organization giving the information to give facts? </a:t>
                      </a:r>
                      <a:r>
                        <a:rPr lang="en-US" sz="1100" kern="1200" dirty="0" smtClean="0">
                          <a:solidFill>
                            <a:schemeClr val="tx1"/>
                          </a:solidFill>
                          <a:effectLst/>
                          <a:latin typeface="Marker Felt"/>
                          <a:ea typeface="+mn-ea"/>
                          <a:cs typeface="Marker Felt"/>
                        </a:rPr>
                        <a:t>(Or do they have an interest in convincing you of a certain view?).  </a:t>
                      </a:r>
                      <a:r>
                        <a:rPr lang="en-US" sz="1100" i="1" kern="1200" dirty="0" smtClean="0">
                          <a:solidFill>
                            <a:schemeClr val="tx1"/>
                          </a:solidFill>
                          <a:effectLst/>
                          <a:latin typeface="Marker Felt"/>
                          <a:ea typeface="+mn-ea"/>
                          <a:cs typeface="Marker Felt"/>
                        </a:rPr>
                        <a:t>Religious, political, and business organizations do NOT just want to give facts.</a:t>
                      </a:r>
                    </a:p>
                    <a:p>
                      <a:pPr marL="685746" lvl="1" indent="-228600" fontAlgn="base">
                        <a:buFont typeface="+mj-lt"/>
                        <a:buAutoNum type="arabicPeriod"/>
                      </a:pPr>
                      <a:endParaRPr lang="en-US" sz="1100" kern="1200" dirty="0" smtClean="0">
                        <a:solidFill>
                          <a:schemeClr val="tx1"/>
                        </a:solidFill>
                        <a:effectLst/>
                        <a:latin typeface="Marker Felt"/>
                        <a:ea typeface="+mn-ea"/>
                        <a:cs typeface="Marker Felt"/>
                      </a:endParaRPr>
                    </a:p>
                    <a:p>
                      <a:pPr marL="685746" lvl="1" indent="-228600" fontAlgn="base">
                        <a:buFont typeface="+mj-lt"/>
                        <a:buAutoNum type="arabicPeriod"/>
                      </a:pPr>
                      <a:r>
                        <a:rPr lang="en-US" sz="1100" b="1" kern="1200" dirty="0" smtClean="0">
                          <a:solidFill>
                            <a:schemeClr val="tx1"/>
                          </a:solidFill>
                          <a:effectLst/>
                          <a:latin typeface="Marker Felt"/>
                          <a:ea typeface="+mn-ea"/>
                          <a:cs typeface="Marker Felt"/>
                        </a:rPr>
                        <a:t>Why: Is the author clearly just trying to give facts? </a:t>
                      </a:r>
                      <a:r>
                        <a:rPr lang="en-US" sz="1100" kern="1200" dirty="0" smtClean="0">
                          <a:solidFill>
                            <a:schemeClr val="tx1"/>
                          </a:solidFill>
                          <a:effectLst/>
                          <a:latin typeface="Marker Felt"/>
                          <a:ea typeface="+mn-ea"/>
                          <a:cs typeface="Marker Felt"/>
                        </a:rPr>
                        <a:t>(In other words, they are not trying to get you to </a:t>
                      </a:r>
                      <a:r>
                        <a:rPr lang="en-US" sz="1100" b="1" u="sng" kern="1200" dirty="0" smtClean="0">
                          <a:solidFill>
                            <a:schemeClr val="tx1"/>
                          </a:solidFill>
                          <a:effectLst/>
                          <a:latin typeface="Marker Felt"/>
                          <a:ea typeface="+mn-ea"/>
                          <a:cs typeface="Marker Felt"/>
                        </a:rPr>
                        <a:t>do or believe</a:t>
                      </a:r>
                      <a:r>
                        <a:rPr lang="en-US" sz="1100" kern="1200" dirty="0" smtClean="0">
                          <a:solidFill>
                            <a:schemeClr val="tx1"/>
                          </a:solidFill>
                          <a:effectLst/>
                          <a:latin typeface="Marker Felt"/>
                          <a:ea typeface="+mn-ea"/>
                          <a:cs typeface="Marker Felt"/>
                        </a:rPr>
                        <a:t> something after reading the article?)</a:t>
                      </a:r>
                    </a:p>
                    <a:p>
                      <a:pPr marL="685746" lvl="1" indent="-228600" fontAlgn="base">
                        <a:buFont typeface="+mj-lt"/>
                        <a:buAutoNum type="arabicPeriod"/>
                      </a:pPr>
                      <a:endParaRPr lang="en-US" sz="1100" kern="1200" dirty="0" smtClean="0">
                        <a:solidFill>
                          <a:schemeClr val="tx1"/>
                        </a:solidFill>
                        <a:effectLst/>
                        <a:latin typeface="Marker Felt"/>
                        <a:ea typeface="+mn-ea"/>
                        <a:cs typeface="Marker Felt"/>
                      </a:endParaRPr>
                    </a:p>
                    <a:p>
                      <a:pPr marL="685746" lvl="1" indent="-228600" fontAlgn="base">
                        <a:buFont typeface="+mj-lt"/>
                        <a:buAutoNum type="arabicPeriod"/>
                      </a:pPr>
                      <a:r>
                        <a:rPr lang="en-US" sz="1100" b="1" kern="1200" dirty="0" smtClean="0">
                          <a:solidFill>
                            <a:schemeClr val="tx1"/>
                          </a:solidFill>
                          <a:effectLst/>
                          <a:latin typeface="Marker Felt"/>
                          <a:ea typeface="+mn-ea"/>
                          <a:cs typeface="Marker Felt"/>
                        </a:rPr>
                        <a:t>How:</a:t>
                      </a:r>
                      <a:r>
                        <a:rPr lang="en-US" sz="1100" b="1" kern="1200" baseline="0" dirty="0" smtClean="0">
                          <a:solidFill>
                            <a:schemeClr val="tx1"/>
                          </a:solidFill>
                          <a:effectLst/>
                          <a:latin typeface="Marker Felt"/>
                          <a:ea typeface="+mn-ea"/>
                          <a:cs typeface="Marker Felt"/>
                        </a:rPr>
                        <a:t> </a:t>
                      </a:r>
                      <a:r>
                        <a:rPr lang="en-US" sz="1100" b="1" kern="1200" dirty="0" smtClean="0">
                          <a:solidFill>
                            <a:schemeClr val="tx1"/>
                          </a:solidFill>
                          <a:effectLst/>
                          <a:latin typeface="Marker Felt"/>
                          <a:ea typeface="+mn-ea"/>
                          <a:cs typeface="Marker Felt"/>
                        </a:rPr>
                        <a:t>Is the language unbiased?</a:t>
                      </a:r>
                      <a:r>
                        <a:rPr lang="en-US" sz="1100" kern="1200" dirty="0" smtClean="0">
                          <a:solidFill>
                            <a:schemeClr val="tx1"/>
                          </a:solidFill>
                          <a:effectLst/>
                          <a:latin typeface="Marker Felt"/>
                          <a:ea typeface="+mn-ea"/>
                          <a:cs typeface="Marker Felt"/>
                        </a:rPr>
                        <a:t>  (In other words, it does NOT sound</a:t>
                      </a:r>
                      <a:r>
                        <a:rPr lang="en-US" sz="1100" kern="1200" baseline="0" dirty="0" smtClean="0">
                          <a:solidFill>
                            <a:schemeClr val="tx1"/>
                          </a:solidFill>
                          <a:effectLst/>
                          <a:latin typeface="Marker Felt"/>
                          <a:ea typeface="+mn-ea"/>
                          <a:cs typeface="Marker Felt"/>
                        </a:rPr>
                        <a:t> </a:t>
                      </a:r>
                      <a:r>
                        <a:rPr lang="en-US" sz="1100" kern="1200" dirty="0" smtClean="0">
                          <a:solidFill>
                            <a:schemeClr val="tx1"/>
                          </a:solidFill>
                          <a:effectLst/>
                          <a:latin typeface="Marker Felt"/>
                          <a:ea typeface="+mn-ea"/>
                          <a:cs typeface="Marker Felt"/>
                        </a:rPr>
                        <a:t>like the author might have an opinion about your topic?</a:t>
                      </a:r>
                    </a:p>
                    <a:p>
                      <a:pPr marL="685746" lvl="1" indent="-228600" fontAlgn="base">
                        <a:buFont typeface="+mj-lt"/>
                        <a:buAutoNum type="arabicPeriod"/>
                      </a:pPr>
                      <a:endParaRPr lang="en-US" sz="1100" kern="1200" dirty="0" smtClean="0">
                        <a:solidFill>
                          <a:schemeClr val="tx1"/>
                        </a:solidFill>
                        <a:effectLst/>
                        <a:latin typeface="Marker Felt"/>
                        <a:ea typeface="+mn-ea"/>
                        <a:cs typeface="Marker Felt"/>
                      </a:endParaRPr>
                    </a:p>
                    <a:p>
                      <a:pPr marL="685746" lvl="1" indent="-228600" fontAlgn="base">
                        <a:buFont typeface="+mj-lt"/>
                        <a:buAutoNum type="arabicPeriod"/>
                      </a:pPr>
                      <a:r>
                        <a:rPr lang="en-US" sz="1100" kern="1200" dirty="0" smtClean="0">
                          <a:solidFill>
                            <a:schemeClr val="tx1"/>
                          </a:solidFill>
                          <a:effectLst/>
                          <a:latin typeface="Marker Felt"/>
                          <a:ea typeface="+mn-ea"/>
                          <a:cs typeface="Marker Felt"/>
                        </a:rPr>
                        <a:t>How: Is the article</a:t>
                      </a:r>
                      <a:r>
                        <a:rPr lang="en-US" sz="1100" kern="1200" baseline="0" dirty="0" smtClean="0">
                          <a:solidFill>
                            <a:schemeClr val="tx1"/>
                          </a:solidFill>
                          <a:effectLst/>
                          <a:latin typeface="Marker Felt"/>
                          <a:ea typeface="+mn-ea"/>
                          <a:cs typeface="Marker Felt"/>
                        </a:rPr>
                        <a:t> easy to read—free of typos, excessive ads, etc.?</a:t>
                      </a:r>
                    </a:p>
                    <a:p>
                      <a:pPr marL="685746" lvl="1" indent="-228600" fontAlgn="base">
                        <a:buFont typeface="+mj-lt"/>
                        <a:buAutoNum type="arabicPeriod"/>
                      </a:pPr>
                      <a:endParaRPr lang="en-US" sz="1100" kern="1200" dirty="0" smtClean="0">
                        <a:solidFill>
                          <a:schemeClr val="tx1"/>
                        </a:solidFill>
                        <a:effectLst/>
                        <a:latin typeface="Marker Felt"/>
                        <a:ea typeface="+mn-ea"/>
                        <a:cs typeface="Marker Felt"/>
                      </a:endParaRPr>
                    </a:p>
                    <a:p>
                      <a:pPr marL="685746" lvl="1" indent="-228600">
                        <a:buFont typeface="+mj-lt"/>
                        <a:buAutoNum type="arabicPeriod"/>
                      </a:pPr>
                      <a:r>
                        <a:rPr lang="en-US" sz="1100" b="1" kern="1200" dirty="0" smtClean="0">
                          <a:solidFill>
                            <a:schemeClr val="tx1"/>
                          </a:solidFill>
                          <a:effectLst/>
                          <a:latin typeface="Marker Felt"/>
                          <a:ea typeface="+mn-ea"/>
                          <a:cs typeface="Marker Felt"/>
                        </a:rPr>
                        <a:t>When: Was the information published in the last 2 years?</a:t>
                      </a:r>
                      <a:r>
                        <a:rPr lang="en-US" sz="1100" dirty="0" smtClean="0">
                          <a:effectLst/>
                          <a:latin typeface="Marker Felt"/>
                          <a:cs typeface="Marker Felt"/>
                        </a:rPr>
                        <a:t> </a:t>
                      </a:r>
                      <a:endParaRPr lang="en-US" sz="1100" i="1"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379890" y="8450350"/>
            <a:ext cx="2418134" cy="261610"/>
          </a:xfrm>
          <a:prstGeom prst="rect">
            <a:avLst/>
          </a:prstGeom>
          <a:noFill/>
        </p:spPr>
        <p:txBody>
          <a:bodyPr wrap="square" rtlCol="0">
            <a:spAutoFit/>
          </a:bodyPr>
          <a:lstStyle/>
          <a:p>
            <a:r>
              <a:rPr lang="en-US" sz="1100" dirty="0" smtClean="0">
                <a:latin typeface="Marker Felt"/>
                <a:cs typeface="Marker Felt"/>
              </a:rPr>
              <a:t>Handout 1</a:t>
            </a:r>
            <a:endParaRPr lang="en-US" sz="1100" dirty="0">
              <a:latin typeface="Marker Felt"/>
              <a:cs typeface="Marker Felt"/>
            </a:endParaRPr>
          </a:p>
        </p:txBody>
      </p:sp>
    </p:spTree>
    <p:extLst>
      <p:ext uri="{BB962C8B-B14F-4D97-AF65-F5344CB8AC3E}">
        <p14:creationId xmlns:p14="http://schemas.microsoft.com/office/powerpoint/2010/main" val="2137662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49892" y="7613159"/>
            <a:ext cx="5587998" cy="885051"/>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925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Archistico Normal"/>
                <a:cs typeface="Archistico Normal"/>
              </a:rPr>
              <a:t>Credit</a:t>
            </a:r>
            <a:r>
              <a:rPr lang="en-US" sz="1800" dirty="0" smtClean="0">
                <a:latin typeface="Archistico Normal"/>
                <a:cs typeface="Archistico Normal"/>
              </a:rPr>
              <a:t>:</a:t>
            </a:r>
            <a:endParaRPr lang="en-US" sz="1800" dirty="0" smtClean="0">
              <a:latin typeface="Big Caslon"/>
              <a:cs typeface="Big Caslon"/>
            </a:endParaRPr>
          </a:p>
          <a:p>
            <a:pPr marL="0" indent="0" algn="ctr">
              <a:buFont typeface="Arial"/>
              <a:buNone/>
            </a:pPr>
            <a:r>
              <a:rPr lang="en-US" sz="1200" dirty="0" smtClean="0">
                <a:latin typeface="Big Caslon"/>
                <a:cs typeface="Big Caslon"/>
              </a:rPr>
              <a:t>All border graphics came from </a:t>
            </a:r>
            <a:r>
              <a:rPr lang="en-US" sz="1200" dirty="0" smtClean="0">
                <a:latin typeface="Big Caslon"/>
                <a:cs typeface="Big Caslon"/>
                <a:hlinkClick r:id="rId2"/>
              </a:rPr>
              <a:t>Lovin Lit</a:t>
            </a:r>
            <a:r>
              <a:rPr lang="en-US" sz="1200" dirty="0" smtClean="0">
                <a:latin typeface="Big Caslon"/>
                <a:cs typeface="Big Caslon"/>
              </a:rPr>
              <a:t>.</a:t>
            </a:r>
          </a:p>
          <a:p>
            <a:pPr marL="0" indent="0" algn="ctr">
              <a:buNone/>
            </a:pPr>
            <a:r>
              <a:rPr lang="en-US" sz="1200" dirty="0">
                <a:latin typeface="Big Caslon"/>
                <a:cs typeface="Big Caslon"/>
              </a:rPr>
              <a:t>Special thanks to </a:t>
            </a:r>
            <a:r>
              <a:rPr lang="en-US" sz="1200" dirty="0" err="1">
                <a:latin typeface="Big Caslon"/>
                <a:cs typeface="Big Caslon"/>
              </a:rPr>
              <a:t>Evina</a:t>
            </a:r>
            <a:r>
              <a:rPr lang="en-US" sz="1200" dirty="0">
                <a:latin typeface="Big Caslon"/>
                <a:cs typeface="Big Caslon"/>
              </a:rPr>
              <a:t> </a:t>
            </a:r>
            <a:r>
              <a:rPr lang="en-US" sz="1200" dirty="0" err="1">
                <a:latin typeface="Big Caslon"/>
                <a:cs typeface="Big Caslon"/>
              </a:rPr>
              <a:t>Yosiardi</a:t>
            </a:r>
            <a:r>
              <a:rPr lang="en-US" sz="1200" dirty="0">
                <a:latin typeface="Big Caslon"/>
                <a:cs typeface="Big Caslon"/>
              </a:rPr>
              <a:t> of </a:t>
            </a:r>
            <a:r>
              <a:rPr lang="en-US" sz="1200" dirty="0">
                <a:latin typeface="Big Caslon"/>
                <a:cs typeface="Big Caslon"/>
                <a:hlinkClick r:id="rId3"/>
              </a:rPr>
              <a:t>Savvy Virtual Aide</a:t>
            </a:r>
            <a:r>
              <a:rPr lang="en-US" sz="1200" dirty="0">
                <a:latin typeface="Big Caslon"/>
                <a:cs typeface="Big Caslon"/>
              </a:rPr>
              <a:t> for help with editing and </a:t>
            </a:r>
            <a:r>
              <a:rPr lang="en-US" sz="1200" dirty="0" smtClean="0">
                <a:latin typeface="Big Caslon"/>
                <a:cs typeface="Big Caslon"/>
              </a:rPr>
              <a:t>formatting</a:t>
            </a:r>
            <a:endParaRPr lang="en-US" sz="1000" dirty="0">
              <a:latin typeface="Big Caslon"/>
              <a:cs typeface="Big Caslon"/>
            </a:endParaRPr>
          </a:p>
        </p:txBody>
      </p:sp>
      <p:sp>
        <p:nvSpPr>
          <p:cNvPr id="9" name="Content Placeholder 2"/>
          <p:cNvSpPr txBox="1">
            <a:spLocks/>
          </p:cNvSpPr>
          <p:nvPr/>
        </p:nvSpPr>
        <p:spPr>
          <a:xfrm>
            <a:off x="899699" y="3265283"/>
            <a:ext cx="5168859" cy="4347877"/>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85000" lnSpcReduction="200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smtClean="0">
                <a:latin typeface="Archistico Normal"/>
                <a:cs typeface="Archistico Normal"/>
              </a:rPr>
              <a:t>Terms of Use for this product:</a:t>
            </a:r>
            <a:endParaRPr lang="en-US" sz="1800" dirty="0" smtClean="0">
              <a:latin typeface="Big Caslon"/>
              <a:cs typeface="Big Caslon"/>
            </a:endParaRPr>
          </a:p>
          <a:p>
            <a:pPr marL="0" indent="0">
              <a:buNone/>
            </a:pPr>
            <a:r>
              <a:rPr lang="en-US" sz="1200" dirty="0" smtClean="0">
                <a:latin typeface="Big Caslon"/>
                <a:cs typeface="Big Caslon"/>
              </a:rPr>
              <a:t>Much time, effort, and thought went into this product so that it might help the students in your classroom</a:t>
            </a:r>
            <a:r>
              <a:rPr lang="en-US" sz="1200" dirty="0">
                <a:latin typeface="Big Caslon"/>
                <a:cs typeface="Big Caslon"/>
              </a:rPr>
              <a:t>. effort, and thought went into this product so that it might help the students in your classroom.  Please respect that work by abiding by the terms of use you agreed to by purchasing this product.</a:t>
            </a:r>
          </a:p>
          <a:p>
            <a:pPr marL="0" indent="0">
              <a:buNone/>
            </a:pPr>
            <a:endParaRPr lang="en-US" sz="1200" dirty="0">
              <a:latin typeface="Big Caslon"/>
              <a:cs typeface="Big Caslon"/>
            </a:endParaRPr>
          </a:p>
          <a:p>
            <a:pPr marL="0" indent="0">
              <a:buNone/>
            </a:pPr>
            <a:r>
              <a:rPr lang="en-US" sz="1200" dirty="0">
                <a:latin typeface="Big Caslon"/>
                <a:cs typeface="Big Caslon"/>
              </a:rPr>
              <a:t>By purchasing this product you agree to:</a:t>
            </a:r>
          </a:p>
          <a:p>
            <a:pPr marL="228600" indent="-228600">
              <a:buFont typeface="+mj-lt"/>
              <a:buAutoNum type="arabicPeriod"/>
            </a:pPr>
            <a:r>
              <a:rPr lang="en-US" sz="1200" dirty="0">
                <a:latin typeface="Big Caslon"/>
                <a:cs typeface="Big Caslon"/>
              </a:rPr>
              <a:t>Leave an honest review on my Teachers Pay Teachers store.</a:t>
            </a:r>
          </a:p>
          <a:p>
            <a:pPr marL="228600" indent="-228600">
              <a:buFont typeface="+mj-lt"/>
              <a:buAutoNum type="arabicPeriod"/>
            </a:pPr>
            <a:r>
              <a:rPr lang="en-US" sz="1200" dirty="0">
                <a:latin typeface="Big Caslon"/>
                <a:cs typeface="Big Caslon"/>
              </a:rPr>
              <a:t>Comply with the following:</a:t>
            </a:r>
          </a:p>
          <a:p>
            <a:pPr marL="0" indent="0">
              <a:buNone/>
            </a:pPr>
            <a:endParaRPr lang="en-US" sz="1200" dirty="0">
              <a:latin typeface="Big Caslon"/>
              <a:cs typeface="Big Caslon"/>
            </a:endParaRPr>
          </a:p>
          <a:p>
            <a:pPr marL="0" indent="0">
              <a:buNone/>
            </a:pPr>
            <a:r>
              <a:rPr lang="en-US" sz="1200" dirty="0">
                <a:latin typeface="Big Caslon"/>
                <a:cs typeface="Big Caslon"/>
              </a:rPr>
              <a:t>You may:</a:t>
            </a:r>
            <a:endParaRPr lang="en-US" sz="1200" dirty="0" smtClean="0">
              <a:latin typeface="Big Caslon"/>
              <a:cs typeface="Big Caslon"/>
            </a:endParaRPr>
          </a:p>
          <a:p>
            <a:pPr marL="228600" indent="-228600">
              <a:buFont typeface="+mj-lt"/>
              <a:buAutoNum type="arabicPeriod"/>
            </a:pPr>
            <a:r>
              <a:rPr lang="en-US" sz="1200" dirty="0" smtClean="0">
                <a:latin typeface="Big Caslon"/>
                <a:cs typeface="Big Caslon"/>
              </a:rPr>
              <a:t>Use and copy this product for your OWN classroom and students.</a:t>
            </a:r>
          </a:p>
          <a:p>
            <a:pPr marL="228600" indent="-228600">
              <a:buFont typeface="+mj-lt"/>
              <a:buAutoNum type="arabicPeriod"/>
            </a:pPr>
            <a:r>
              <a:rPr lang="en-US" sz="1200" dirty="0" smtClean="0">
                <a:latin typeface="Big Caslon"/>
                <a:cs typeface="Big Caslon"/>
              </a:rPr>
              <a:t>Use this product for your personal use.</a:t>
            </a:r>
          </a:p>
          <a:p>
            <a:pPr marL="228600" indent="-228600">
              <a:buFont typeface="+mj-lt"/>
              <a:buAutoNum type="arabicPeriod"/>
            </a:pPr>
            <a:r>
              <a:rPr lang="en-US" sz="1200" dirty="0" smtClean="0">
                <a:latin typeface="Big Caslon"/>
                <a:cs typeface="Big Caslon"/>
              </a:rPr>
              <a:t>Review this product and provide a link to my TPT store to recommend others purchase it.</a:t>
            </a:r>
          </a:p>
          <a:p>
            <a:pPr marL="228600" indent="-228600">
              <a:buFont typeface="+mj-lt"/>
              <a:buAutoNum type="arabicPeriod"/>
            </a:pPr>
            <a:endParaRPr lang="en-US" sz="1200" dirty="0" smtClean="0">
              <a:latin typeface="Big Caslon"/>
              <a:cs typeface="Big Caslon"/>
            </a:endParaRPr>
          </a:p>
          <a:p>
            <a:pPr marL="0" indent="0">
              <a:buNone/>
            </a:pPr>
            <a:r>
              <a:rPr lang="en-US" sz="1200" dirty="0" smtClean="0">
                <a:latin typeface="Big Caslon"/>
                <a:cs typeface="Big Caslon"/>
              </a:rPr>
              <a:t>You may not:</a:t>
            </a:r>
          </a:p>
          <a:p>
            <a:pPr marL="228600" indent="-228600">
              <a:buFont typeface="+mj-lt"/>
              <a:buAutoNum type="arabicPeriod"/>
            </a:pPr>
            <a:r>
              <a:rPr lang="en-US" sz="1200" dirty="0" smtClean="0">
                <a:latin typeface="Big Caslon"/>
                <a:cs typeface="Big Caslon"/>
              </a:rPr>
              <a:t>Give this product, either electronically or physically, to other teachers to use in their classrooms.</a:t>
            </a:r>
          </a:p>
          <a:p>
            <a:pPr marL="228600" indent="-228600">
              <a:buFont typeface="+mj-lt"/>
              <a:buAutoNum type="arabicPeriod"/>
            </a:pPr>
            <a:r>
              <a:rPr lang="en-US" sz="1200" dirty="0" smtClean="0">
                <a:latin typeface="Big Caslon"/>
                <a:cs typeface="Big Caslon"/>
              </a:rPr>
              <a:t>Give this product to other people for their own use.</a:t>
            </a:r>
          </a:p>
          <a:p>
            <a:pPr marL="228600" indent="-228600">
              <a:buFont typeface="+mj-lt"/>
              <a:buAutoNum type="arabicPeriod"/>
            </a:pPr>
            <a:r>
              <a:rPr lang="en-US" sz="1200" dirty="0" smtClean="0">
                <a:latin typeface="Big Caslon"/>
                <a:cs typeface="Big Caslon"/>
              </a:rPr>
              <a:t>Share this product electronically.</a:t>
            </a:r>
          </a:p>
          <a:p>
            <a:pPr marL="228600" indent="-228600">
              <a:buFont typeface="+mj-lt"/>
              <a:buAutoNum type="arabicPeriod"/>
            </a:pPr>
            <a:r>
              <a:rPr lang="en-US" sz="1200" dirty="0" smtClean="0">
                <a:latin typeface="Big Caslon"/>
                <a:cs typeface="Big Caslon"/>
              </a:rPr>
              <a:t>Post this product on a website, whether personal, classroom, or district.</a:t>
            </a:r>
          </a:p>
          <a:p>
            <a:pPr marL="228600" indent="-228600">
              <a:buFont typeface="+mj-lt"/>
              <a:buAutoNum type="arabicPeriod"/>
            </a:pPr>
            <a:r>
              <a:rPr lang="en-US" sz="1200" dirty="0" smtClean="0">
                <a:latin typeface="Big Caslon"/>
                <a:cs typeface="Big Caslon"/>
              </a:rPr>
              <a:t>Copy or modify parts of this to give for free or sell for money.</a:t>
            </a:r>
          </a:p>
          <a:p>
            <a:pPr marL="228600" indent="-228600">
              <a:buFont typeface="+mj-lt"/>
              <a:buAutoNum type="arabicPeriod"/>
            </a:pPr>
            <a:endParaRPr lang="en-US" sz="1200" dirty="0" smtClean="0">
              <a:latin typeface="Big Caslon"/>
              <a:cs typeface="Big Caslon"/>
            </a:endParaRPr>
          </a:p>
          <a:p>
            <a:pPr marL="0" indent="0">
              <a:lnSpc>
                <a:spcPct val="110000"/>
              </a:lnSpc>
              <a:spcBef>
                <a:spcPts val="0"/>
              </a:spcBef>
              <a:buNone/>
            </a:pPr>
            <a:r>
              <a:rPr lang="en-US" sz="1000" dirty="0">
                <a:latin typeface="Big Caslon"/>
                <a:cs typeface="Big Caslon"/>
              </a:rPr>
              <a:t>Copyright © </a:t>
            </a:r>
            <a:r>
              <a:rPr lang="en-US" sz="1000" dirty="0" smtClean="0">
                <a:latin typeface="Big Caslon"/>
                <a:cs typeface="Big Caslon"/>
              </a:rPr>
              <a:t>2018 </a:t>
            </a:r>
            <a:r>
              <a:rPr lang="en-US" sz="1000" dirty="0">
                <a:latin typeface="Big Caslon"/>
                <a:cs typeface="Big Caslon"/>
              </a:rPr>
              <a:t>Jeanne Wolz, </a:t>
            </a:r>
            <a:r>
              <a:rPr lang="en-US" sz="1000" dirty="0">
                <a:latin typeface="Big Caslon"/>
                <a:cs typeface="Big Caslon"/>
                <a:hlinkClick r:id="rId4"/>
              </a:rPr>
              <a:t>www.teacheroffduty.com</a:t>
            </a:r>
            <a:r>
              <a:rPr lang="en-US" sz="1000" dirty="0">
                <a:latin typeface="Big Caslon"/>
                <a:cs typeface="Big Caslon"/>
              </a:rPr>
              <a:t>.  All rights reserved by author. This product is to be used by the original downloader only. Copying for more than one teacher, classroom, department, school, or school system is prohibited. This product may not be distributed or displayed digitally for public view. Failure to comply is a copyright infringement and a violation of the Digital Millennium Copyright Act (DMCA). Clipart and elements found in this PDF are copyrighted and cannot be extracted and used outside of this file without permission or license. Intended for </a:t>
            </a:r>
            <a:r>
              <a:rPr lang="en-US" sz="1000" dirty="0" smtClean="0">
                <a:latin typeface="Big Caslon"/>
                <a:cs typeface="Big Caslon"/>
              </a:rPr>
              <a:t>classroom and </a:t>
            </a:r>
            <a:r>
              <a:rPr lang="en-US" sz="1000" dirty="0">
                <a:latin typeface="Big Caslon"/>
                <a:cs typeface="Big Caslon"/>
              </a:rPr>
              <a:t>personal use </a:t>
            </a:r>
            <a:r>
              <a:rPr lang="en-US" sz="1000" dirty="0" smtClean="0">
                <a:latin typeface="Big Caslon"/>
                <a:cs typeface="Big Caslon"/>
              </a:rPr>
              <a:t>ONLY.</a:t>
            </a:r>
            <a:endParaRPr lang="en-US" sz="1000" dirty="0">
              <a:latin typeface="Big Caslon"/>
              <a:cs typeface="Big Caslon"/>
            </a:endParaRPr>
          </a:p>
        </p:txBody>
      </p:sp>
      <p:graphicFrame>
        <p:nvGraphicFramePr>
          <p:cNvPr id="11" name="Table 10"/>
          <p:cNvGraphicFramePr>
            <a:graphicFrameLocks noGrp="1"/>
          </p:cNvGraphicFramePr>
          <p:nvPr>
            <p:extLst>
              <p:ext uri="{D42A27DB-BD31-4B8C-83A1-F6EECF244321}">
                <p14:modId xmlns:p14="http://schemas.microsoft.com/office/powerpoint/2010/main" val="1451626962"/>
              </p:ext>
            </p:extLst>
          </p:nvPr>
        </p:nvGraphicFramePr>
        <p:xfrm>
          <a:off x="649893" y="870765"/>
          <a:ext cx="5587999" cy="2149436"/>
        </p:xfrm>
        <a:graphic>
          <a:graphicData uri="http://schemas.openxmlformats.org/drawingml/2006/table">
            <a:tbl>
              <a:tblPr firstRow="1" bandRow="1">
                <a:effectLst>
                  <a:outerShdw blurRad="50800" dist="38100" dir="2700000" algn="tl" rotWithShape="0">
                    <a:srgbClr val="000000">
                      <a:alpha val="43000"/>
                    </a:srgbClr>
                  </a:outerShdw>
                </a:effectLst>
                <a:tableStyleId>{5C22544A-7EE6-4342-B048-85BDC9FD1C3A}</a:tableStyleId>
              </a:tblPr>
              <a:tblGrid>
                <a:gridCol w="1841500"/>
                <a:gridCol w="990600"/>
                <a:gridCol w="876300"/>
                <a:gridCol w="1879599"/>
              </a:tblGrid>
              <a:tr h="1417320">
                <a:tc gridSpan="4">
                  <a:txBody>
                    <a:bodyPr/>
                    <a:lstStyle/>
                    <a:p>
                      <a:pPr algn="ctr"/>
                      <a:r>
                        <a:rPr lang="en-US" sz="2000" dirty="0" smtClean="0">
                          <a:solidFill>
                            <a:srgbClr val="000000"/>
                          </a:solidFill>
                          <a:latin typeface="Archistico Normal"/>
                          <a:cs typeface="Archistico Normal"/>
                        </a:rPr>
                        <a:t>Thank you for your </a:t>
                      </a:r>
                      <a:br>
                        <a:rPr lang="en-US" sz="2000" dirty="0" smtClean="0">
                          <a:solidFill>
                            <a:srgbClr val="000000"/>
                          </a:solidFill>
                          <a:latin typeface="Archistico Normal"/>
                          <a:cs typeface="Archistico Normal"/>
                        </a:rPr>
                      </a:br>
                      <a:r>
                        <a:rPr lang="en-US" sz="2000" dirty="0" smtClean="0">
                          <a:solidFill>
                            <a:srgbClr val="000000"/>
                          </a:solidFill>
                          <a:latin typeface="Archistico Normal"/>
                          <a:cs typeface="Archistico Normal"/>
                        </a:rPr>
                        <a:t>purchase!</a:t>
                      </a:r>
                      <a:endParaRPr lang="en-US" sz="400" dirty="0" smtClean="0">
                        <a:solidFill>
                          <a:srgbClr val="000000"/>
                        </a:solidFill>
                        <a:latin typeface="Archistico Normal"/>
                        <a:cs typeface="Archistico Normal"/>
                      </a:endParaRPr>
                    </a:p>
                    <a:p>
                      <a:pPr algn="ctr"/>
                      <a:endParaRPr lang="en-US" sz="500" baseline="0" dirty="0" smtClean="0">
                        <a:solidFill>
                          <a:srgbClr val="000000"/>
                        </a:solidFill>
                        <a:latin typeface="Archistico Normal"/>
                        <a:cs typeface="Archistico Normal"/>
                      </a:endParaRPr>
                    </a:p>
                    <a:p>
                      <a:pPr algn="ctr"/>
                      <a:r>
                        <a:rPr lang="en-US" sz="1200" baseline="0" dirty="0" smtClean="0">
                          <a:solidFill>
                            <a:schemeClr val="tx1"/>
                          </a:solidFill>
                          <a:latin typeface="Archistico Normal"/>
                          <a:cs typeface="Archistico Normal"/>
                        </a:rPr>
                        <a:t>You can find more resources like this, as well as connect with a network of teachers dedicated to maximizing their off-duty hours here:</a:t>
                      </a:r>
                    </a:p>
                    <a:p>
                      <a:pPr algn="ctr"/>
                      <a:endParaRPr lang="en-US" sz="700" baseline="0" dirty="0" smtClean="0">
                        <a:solidFill>
                          <a:schemeClr val="tx1"/>
                        </a:solidFill>
                        <a:latin typeface="Archistico Normal"/>
                        <a:cs typeface="Archistico Norm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49277">
                <a:tc gridSpan="2">
                  <a:txBody>
                    <a:bodyPr/>
                    <a:lstStyle/>
                    <a:p>
                      <a:pPr algn="ctr"/>
                      <a:r>
                        <a:rPr lang="en-US" sz="1500" u="sng" dirty="0" smtClean="0">
                          <a:solidFill>
                            <a:schemeClr val="tx1"/>
                          </a:solidFill>
                          <a:latin typeface="Marker Felt"/>
                          <a:cs typeface="Marker Felt"/>
                          <a:hlinkClick r:id="rId4"/>
                        </a:rPr>
                        <a:t>Teacher</a:t>
                      </a:r>
                      <a:r>
                        <a:rPr lang="en-US" sz="1500" u="sng" baseline="0" dirty="0" smtClean="0">
                          <a:solidFill>
                            <a:schemeClr val="tx1"/>
                          </a:solidFill>
                          <a:latin typeface="Marker Felt"/>
                          <a:cs typeface="Marker Felt"/>
                          <a:hlinkClick r:id="rId4"/>
                        </a:rPr>
                        <a:t> Off Duty Blog</a:t>
                      </a:r>
                      <a:endParaRPr lang="en-US" sz="1500" u="sng" baseline="0"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r>
                        <a:rPr lang="en-US" sz="1500" u="sng" dirty="0" smtClean="0">
                          <a:latin typeface="Marker Felt"/>
                          <a:cs typeface="Marker Felt"/>
                          <a:hlinkClick r:id="rId5"/>
                        </a:rPr>
                        <a:t>Teacher Off Duty</a:t>
                      </a:r>
                      <a:r>
                        <a:rPr lang="en-US" sz="1500" u="sng" baseline="0" dirty="0" smtClean="0">
                          <a:latin typeface="Marker Felt"/>
                          <a:cs typeface="Marker Felt"/>
                          <a:hlinkClick r:id="rId5"/>
                        </a:rPr>
                        <a:t> TPT</a:t>
                      </a:r>
                      <a:endParaRPr lang="en-US" sz="1500" u="sng" dirty="0" smtClean="0">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7599">
                <a:tc>
                  <a:txBody>
                    <a:bodyPr/>
                    <a:lstStyle/>
                    <a:p>
                      <a:pPr algn="ctr"/>
                      <a:r>
                        <a:rPr lang="en-US" sz="1500" u="sng" dirty="0" err="1" smtClean="0">
                          <a:solidFill>
                            <a:schemeClr val="tx1"/>
                          </a:solidFill>
                          <a:latin typeface="Marker Felt"/>
                          <a:cs typeface="Marker Felt"/>
                          <a:hlinkClick r:id="rId6"/>
                        </a:rPr>
                        <a:t>Instagram</a:t>
                      </a:r>
                      <a:endParaRPr lang="en-US" sz="1500" u="sng"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u="sng" dirty="0" smtClean="0">
                          <a:solidFill>
                            <a:schemeClr val="tx1"/>
                          </a:solidFill>
                          <a:latin typeface="Marker Felt"/>
                          <a:cs typeface="Marker Felt"/>
                          <a:hlinkClick r:id="rId7"/>
                        </a:rPr>
                        <a:t>Twitter</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1100" dirty="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1500" u="sng" dirty="0" smtClean="0">
                          <a:solidFill>
                            <a:schemeClr val="tx1"/>
                          </a:solidFill>
                          <a:latin typeface="Marker Felt"/>
                          <a:cs typeface="Marker Felt"/>
                          <a:hlinkClick r:id="rId8"/>
                        </a:rPr>
                        <a:t>Facebook</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 name="Picture 9"/>
          <p:cNvPicPr/>
          <p:nvPr/>
        </p:nvPicPr>
        <p:blipFill>
          <a:blip r:embed="rId9">
            <a:extLst>
              <a:ext uri="{28A0092B-C50C-407E-A947-70E740481C1C}">
                <a14:useLocalDpi xmlns:a14="http://schemas.microsoft.com/office/drawing/2010/main" val="0"/>
              </a:ext>
            </a:extLst>
          </a:blip>
          <a:stretch>
            <a:fillRect/>
          </a:stretch>
        </p:blipFill>
        <p:spPr>
          <a:xfrm>
            <a:off x="115354" y="136513"/>
            <a:ext cx="1112084" cy="1102585"/>
          </a:xfrm>
          <a:prstGeom prst="rect">
            <a:avLst/>
          </a:prstGeom>
        </p:spPr>
      </p:pic>
    </p:spTree>
    <p:extLst>
      <p:ext uri="{BB962C8B-B14F-4D97-AF65-F5344CB8AC3E}">
        <p14:creationId xmlns:p14="http://schemas.microsoft.com/office/powerpoint/2010/main" val="367037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21811</TotalTime>
  <Words>577</Words>
  <Application>Microsoft Macintosh PowerPoint</Application>
  <PresentationFormat>Letter Paper (8.5x11 in)</PresentationFormat>
  <Paragraphs>91</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Finding Reliable Sources Lesson Handouts</vt:lpstr>
      <vt:lpstr>PowerPoint Presentation</vt:lpstr>
      <vt:lpstr>Checklist for Finding Reliable Sources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Title/Cover</dc:title>
  <dc:creator>Jeanne Zeller</dc:creator>
  <cp:lastModifiedBy>Jeanne Zeller</cp:lastModifiedBy>
  <cp:revision>186</cp:revision>
  <cp:lastPrinted>2017-06-15T18:30:34Z</cp:lastPrinted>
  <dcterms:created xsi:type="dcterms:W3CDTF">2017-05-30T19:18:54Z</dcterms:created>
  <dcterms:modified xsi:type="dcterms:W3CDTF">2018-11-20T12:24:59Z</dcterms:modified>
</cp:coreProperties>
</file>