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13"/>
  </p:notesMasterIdLst>
  <p:handoutMasterIdLst>
    <p:handoutMasterId r:id="rId14"/>
  </p:handoutMasterIdLst>
  <p:sldIdLst>
    <p:sldId id="409" r:id="rId2"/>
    <p:sldId id="533" r:id="rId3"/>
    <p:sldId id="534" r:id="rId4"/>
    <p:sldId id="589" r:id="rId5"/>
    <p:sldId id="584" r:id="rId6"/>
    <p:sldId id="535" r:id="rId7"/>
    <p:sldId id="585" r:id="rId8"/>
    <p:sldId id="588" r:id="rId9"/>
    <p:sldId id="591" r:id="rId10"/>
    <p:sldId id="592" r:id="rId11"/>
    <p:sldId id="590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" id="{7213C196-D964-B148-A10C-E8F36430ADC5}">
          <p14:sldIdLst>
            <p14:sldId id="533"/>
            <p14:sldId id="534"/>
            <p14:sldId id="589"/>
            <p14:sldId id="584"/>
            <p14:sldId id="535"/>
          </p14:sldIdLst>
        </p14:section>
        <p14:section name="Optional: Definitions for Quote Sandwich" id="{3C59BEDA-5DB0-AB43-98A6-48882CC045A6}">
          <p14:sldIdLst>
            <p14:sldId id="585"/>
            <p14:sldId id="588"/>
            <p14:sldId id="591"/>
            <p14:sldId id="592"/>
            <p14:sldId id="59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207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handoutMaster" Target="handoutMasters/handoutMaster1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Relationship Id="rId3" Type="http://schemas.openxmlformats.org/officeDocument/2006/relationships/hyperlink" Target="http://www.teacheroffduty.com" TargetMode="Externa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www.teacheroffduty.com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Relationship Id="rId3" Type="http://schemas.openxmlformats.org/officeDocument/2006/relationships/hyperlink" Target="http://www.teacheroffduty.com" TargetMode="Externa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2987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5161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4400" dirty="0"/>
              <a:t>Integrating Quotes Lesson </a:t>
            </a:r>
            <a:r>
              <a:rPr lang="en-US" sz="4400" dirty="0" smtClean="0"/>
              <a:t>Plan </a:t>
            </a:r>
            <a:r>
              <a:rPr lang="en-US" sz="4400" dirty="0" err="1" smtClean="0"/>
              <a:t>Powerpoint</a:t>
            </a:r>
            <a:endParaRPr lang="en-US" sz="44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Each time you quote:</a:t>
            </a:r>
            <a:br>
              <a:rPr lang="en-US" dirty="0" smtClean="0"/>
            </a:br>
            <a:r>
              <a:rPr lang="en-US" dirty="0" smtClean="0"/>
              <a:t>3. In-Text Citation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>
              <a:buNone/>
            </a:pPr>
            <a:r>
              <a:rPr lang="en-US" sz="2400" dirty="0"/>
              <a:t>Include the </a:t>
            </a:r>
            <a:r>
              <a:rPr lang="en-US" sz="2400" dirty="0" smtClean="0"/>
              <a:t>author of </a:t>
            </a:r>
            <a:r>
              <a:rPr lang="en-US" sz="2400" dirty="0"/>
              <a:t>the article in parentheses:</a:t>
            </a:r>
          </a:p>
          <a:p>
            <a:pPr marL="0" indent="0">
              <a:buNone/>
            </a:pPr>
            <a:r>
              <a:rPr lang="en-US" sz="2000" dirty="0"/>
              <a:t>	</a:t>
            </a:r>
            <a:r>
              <a:rPr lang="en-US" sz="2000" dirty="0" smtClean="0"/>
              <a:t>1. </a:t>
            </a:r>
            <a:r>
              <a:rPr lang="en-US" sz="2400" dirty="0" smtClean="0"/>
              <a:t>AFTER </a:t>
            </a:r>
            <a:r>
              <a:rPr lang="en-US" sz="2400" dirty="0"/>
              <a:t>the information from another source </a:t>
            </a:r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2. But </a:t>
            </a:r>
            <a:r>
              <a:rPr lang="en-US" sz="2400" dirty="0"/>
              <a:t>BEFORE the period. </a:t>
            </a:r>
            <a:endParaRPr lang="en-US" sz="2000" dirty="0"/>
          </a:p>
          <a:p>
            <a:endParaRPr lang="en-US" sz="2400" dirty="0"/>
          </a:p>
          <a:p>
            <a:pPr marL="0" indent="0">
              <a:buNone/>
            </a:pPr>
            <a:r>
              <a:rPr lang="en-US" sz="2400" b="1" i="1" dirty="0"/>
              <a:t>Example: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400" dirty="0"/>
              <a:t>According to Dr. Smith, elephants remember 80% of what you tell them (__________).</a:t>
            </a:r>
            <a:endParaRPr lang="en-US" sz="3200" b="1" dirty="0" smtClean="0"/>
          </a:p>
          <a:p>
            <a:pPr marL="914400" lvl="1" indent="-514350">
              <a:buFont typeface="+mj-lt"/>
              <a:buAutoNum type="arabicPeriod"/>
            </a:pPr>
            <a:endParaRPr lang="en-US" sz="3000" b="1" dirty="0" smtClean="0"/>
          </a:p>
        </p:txBody>
      </p:sp>
      <p:pic>
        <p:nvPicPr>
          <p:cNvPr id="4" name="Picture 3" descr="hamburger-31775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1" y="23805"/>
            <a:ext cx="2535189" cy="219848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5677141" y="732334"/>
            <a:ext cx="907093" cy="624829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6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Each time you quote: </a:t>
            </a:r>
            <a:br>
              <a:rPr lang="en-US" dirty="0" smtClean="0"/>
            </a:br>
            <a:r>
              <a:rPr lang="en-US" dirty="0" smtClean="0"/>
              <a:t>4. Reasoning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3200" b="1" dirty="0" smtClean="0"/>
              <a:t>Reasoning</a:t>
            </a:r>
            <a:r>
              <a:rPr lang="mr-IN" sz="3200" b="1" dirty="0" smtClean="0"/>
              <a:t>–</a:t>
            </a:r>
            <a:r>
              <a:rPr lang="en-US" sz="3200" b="1" dirty="0" smtClean="0"/>
              <a:t> sentence</a:t>
            </a:r>
            <a:r>
              <a:rPr lang="en-US" sz="3200" b="1" u="sng" dirty="0" smtClean="0"/>
              <a:t>s</a:t>
            </a:r>
            <a:r>
              <a:rPr lang="en-US" sz="3200" b="1" dirty="0" smtClean="0"/>
              <a:t> after the quote connecting it to your claim:</a:t>
            </a:r>
          </a:p>
          <a:p>
            <a:pPr marL="400050" lvl="1" indent="0">
              <a:buNone/>
            </a:pPr>
            <a:r>
              <a:rPr lang="en-US" sz="2400" b="1" dirty="0" smtClean="0"/>
              <a:t>Transition phrases: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fact that___ </a:t>
            </a:r>
            <a:r>
              <a:rPr lang="en-US" sz="2400" dirty="0" smtClean="0"/>
              <a:t>shows____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2400" dirty="0" smtClean="0"/>
              <a:t>____ </a:t>
            </a:r>
            <a:r>
              <a:rPr lang="en-US" sz="2400" dirty="0"/>
              <a:t>is significant because ____</a:t>
            </a:r>
            <a:endParaRPr lang="en-US" sz="2400" b="1" dirty="0" smtClean="0"/>
          </a:p>
          <a:p>
            <a:pPr marL="400050" lvl="1" indent="0">
              <a:buNone/>
            </a:pPr>
            <a:endParaRPr lang="en-US" sz="3000" b="1" dirty="0" smtClean="0"/>
          </a:p>
        </p:txBody>
      </p:sp>
      <p:pic>
        <p:nvPicPr>
          <p:cNvPr id="4" name="Picture 3" descr="hamburger-31775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1" y="23805"/>
            <a:ext cx="2535189" cy="219848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6067443" y="389682"/>
            <a:ext cx="738529" cy="624829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584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923430846"/>
              </p:ext>
            </p:extLst>
          </p:nvPr>
        </p:nvGraphicFramePr>
        <p:xfrm>
          <a:off x="752474" y="163439"/>
          <a:ext cx="7629526" cy="2683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4763"/>
                <a:gridCol w="3814763"/>
              </a:tblGrid>
              <a:tr h="485174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1921290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2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</a:p>
                    <a:p>
                      <a:pPr marL="971550" lvl="1" indent="-514350">
                        <a:buFont typeface="Wingdings" charset="2"/>
                        <a:buChar char="Ø"/>
                      </a:pPr>
                      <a:r>
                        <a:rPr lang="en-US" sz="2200" b="0" i="0" dirty="0" smtClean="0">
                          <a:latin typeface="Verdana"/>
                          <a:cs typeface="Verdana"/>
                        </a:rPr>
                        <a:t>Finish adding all</a:t>
                      </a:r>
                      <a:r>
                        <a:rPr lang="en-US" sz="2200" b="0" i="0" baseline="0" dirty="0" smtClean="0">
                          <a:latin typeface="Verdana"/>
                          <a:cs typeface="Verdana"/>
                        </a:rPr>
                        <a:t> elements of “quote sandwich” to writing</a:t>
                      </a:r>
                      <a:endParaRPr lang="en-US" sz="2200" b="0" i="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2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2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200" dirty="0" smtClean="0">
                          <a:latin typeface="Verdana"/>
                          <a:cs typeface="Verdana"/>
                        </a:rPr>
                        <a:t>Draft of writing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0306891"/>
              </p:ext>
            </p:extLst>
          </p:nvPr>
        </p:nvGraphicFramePr>
        <p:xfrm>
          <a:off x="748259" y="3054676"/>
          <a:ext cx="7633741" cy="359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33741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What:</a:t>
                      </a:r>
                      <a:r>
                        <a:rPr lang="en-US" sz="2300" b="0" baseline="0" dirty="0" smtClean="0">
                          <a:latin typeface="Verdana"/>
                          <a:cs typeface="Verdana"/>
                        </a:rPr>
                        <a:t> Revise our writing so that all of our quotes read fluidly with our writing. </a:t>
                      </a:r>
                      <a:endParaRPr lang="en-US" sz="23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How: </a:t>
                      </a:r>
                      <a:r>
                        <a:rPr lang="en-US" sz="2300" b="0" baseline="0" dirty="0" smtClean="0">
                          <a:latin typeface="Verdana"/>
                          <a:cs typeface="Verdana"/>
                        </a:rPr>
                        <a:t> Writing and revise lead-ins, citations, and reasoning to all our quotes.</a:t>
                      </a:r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endParaRPr lang="en-US" sz="23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300" b="1" dirty="0" smtClean="0">
                          <a:latin typeface="Verdana"/>
                          <a:cs typeface="Verdana"/>
                        </a:rPr>
                        <a:t>Why:</a:t>
                      </a:r>
                      <a:r>
                        <a:rPr lang="en-US" sz="2300" b="1" baseline="0" dirty="0" smtClean="0">
                          <a:latin typeface="Verdana"/>
                          <a:cs typeface="Verdana"/>
                        </a:rPr>
                        <a:t> </a:t>
                      </a:r>
                      <a:r>
                        <a:rPr lang="en-US" sz="2300" b="0" baseline="0" dirty="0" smtClean="0">
                          <a:latin typeface="Verdana"/>
                          <a:cs typeface="Verdana"/>
                        </a:rPr>
                        <a:t>Because without checking for this, your evidence doesn’t make sense to the reader!</a:t>
                      </a:r>
                      <a:endParaRPr lang="en-US" sz="23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785" y="1803694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12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Each time you quote: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Lead-in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Quote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In-text citation</a:t>
            </a:r>
          </a:p>
          <a:p>
            <a:pPr marL="514350" indent="-514350">
              <a:buFont typeface="+mj-lt"/>
              <a:buAutoNum type="arabicPeriod"/>
            </a:pPr>
            <a:endParaRPr lang="en-US" sz="3200" dirty="0"/>
          </a:p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Reasoning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814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 the clip plays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7500" y="2568634"/>
            <a:ext cx="7915931" cy="3636511"/>
          </a:xfrm>
        </p:spPr>
        <p:txBody>
          <a:bodyPr anchor="t">
            <a:normAutofit/>
          </a:bodyPr>
          <a:lstStyle/>
          <a:p>
            <a:r>
              <a:rPr lang="en-US" sz="3200" dirty="0" smtClean="0"/>
              <a:t>Take notes on the 3 questions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883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r>
              <a:rPr lang="en-US" sz="2400" dirty="0" smtClean="0"/>
              <a:t>Complete a “Quote Sandwich” for at least 2 of your quotes/paraphrases from your writing</a:t>
            </a:r>
          </a:p>
          <a:p>
            <a:r>
              <a:rPr lang="en-US" sz="2400" dirty="0" smtClean="0"/>
              <a:t>Add these “sandwiches” to your draft</a:t>
            </a:r>
            <a:endParaRPr lang="en-US" sz="2400" dirty="0"/>
          </a:p>
          <a:p>
            <a:pPr marL="0" indent="0">
              <a:buNone/>
            </a:pPr>
            <a:r>
              <a:rPr lang="en-US" sz="2000" dirty="0" smtClean="0"/>
              <a:t>Done?</a:t>
            </a:r>
          </a:p>
          <a:p>
            <a:r>
              <a:rPr lang="en-US" sz="2000" dirty="0" smtClean="0"/>
              <a:t>Continue revising!</a:t>
            </a:r>
          </a:p>
          <a:p>
            <a:pPr lvl="1">
              <a:buFont typeface="Wingdings" charset="2"/>
              <a:buChar char="Ø"/>
            </a:pPr>
            <a:r>
              <a:rPr lang="en-US" sz="1800" dirty="0" smtClean="0"/>
              <a:t>Ideas </a:t>
            </a:r>
            <a:r>
              <a:rPr lang="en-US" sz="1800" dirty="0"/>
              <a:t>for revising:</a:t>
            </a:r>
          </a:p>
          <a:p>
            <a:pPr marL="1314450" lvl="2" indent="-514350">
              <a:buFont typeface="Wingdings" charset="2"/>
              <a:buChar char="Ø"/>
            </a:pPr>
            <a:r>
              <a:rPr lang="en-US" sz="1600" dirty="0"/>
              <a:t>Add another </a:t>
            </a:r>
            <a:r>
              <a:rPr lang="en-US" sz="1600" dirty="0" err="1"/>
              <a:t>evidence+reasoning</a:t>
            </a:r>
            <a:r>
              <a:rPr lang="en-US" sz="1600" dirty="0"/>
              <a:t> to each paragraph</a:t>
            </a:r>
          </a:p>
          <a:p>
            <a:pPr marL="1314450" lvl="2" indent="-514350">
              <a:buFont typeface="Wingdings" charset="2"/>
              <a:buChar char="Ø"/>
            </a:pPr>
            <a:r>
              <a:rPr lang="en-US" sz="1600" dirty="0"/>
              <a:t>Find more research to include</a:t>
            </a:r>
          </a:p>
          <a:p>
            <a:pPr marL="1314450" lvl="2" indent="-514350">
              <a:buFont typeface="Wingdings" charset="2"/>
              <a:buChar char="Ø"/>
            </a:pPr>
            <a:r>
              <a:rPr lang="en-US" sz="1600" dirty="0"/>
              <a:t>Add a counterargument (some people might say</a:t>
            </a:r>
            <a:r>
              <a:rPr lang="mr-IN" sz="1600" dirty="0"/>
              <a:t>…</a:t>
            </a:r>
            <a:r>
              <a:rPr lang="en-US" sz="1600" dirty="0"/>
              <a:t>but they’re mistaken because</a:t>
            </a:r>
            <a:r>
              <a:rPr lang="mr-IN" sz="1600" dirty="0"/>
              <a:t>…</a:t>
            </a:r>
            <a:r>
              <a:rPr lang="en-US" sz="1600" dirty="0"/>
              <a:t>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25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342900" lvl="1" indent="-342900"/>
            <a:r>
              <a:rPr lang="en-US" sz="2800" dirty="0" smtClean="0"/>
              <a:t>Think and Write: </a:t>
            </a:r>
            <a:r>
              <a:rPr lang="en-US" sz="2800" dirty="0"/>
              <a:t>How did adding a lead-in and reasoning around your quote strengthen your writing?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31899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Each time you quote:</a:t>
            </a:r>
            <a:br>
              <a:rPr lang="en-US" dirty="0" smtClean="0"/>
            </a:br>
            <a:r>
              <a:rPr lang="en-US" dirty="0" smtClean="0"/>
              <a:t>1. Lead-In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3200" b="1" dirty="0" smtClean="0"/>
              <a:t>Lead-in </a:t>
            </a:r>
            <a:r>
              <a:rPr lang="mr-IN" sz="3200" b="1" dirty="0" smtClean="0"/>
              <a:t>–</a:t>
            </a:r>
            <a:r>
              <a:rPr lang="en-US" sz="3200" b="1" dirty="0" smtClean="0"/>
              <a:t> phrase before the quote that includes: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b="1" dirty="0" smtClean="0"/>
              <a:t>Transition phrase: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2400" b="1" dirty="0" smtClean="0"/>
              <a:t>“According to</a:t>
            </a:r>
            <a:r>
              <a:rPr lang="mr-IN" sz="2400" b="1" dirty="0" smtClean="0"/>
              <a:t>…</a:t>
            </a:r>
            <a:r>
              <a:rPr lang="en-US" sz="2400" b="1" dirty="0" smtClean="0"/>
              <a:t>”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2400" b="1" dirty="0" smtClean="0"/>
              <a:t>“As stated by</a:t>
            </a:r>
            <a:r>
              <a:rPr lang="mr-IN" sz="2400" b="1" dirty="0" smtClean="0"/>
              <a:t>…</a:t>
            </a:r>
            <a:r>
              <a:rPr lang="en-US" sz="2400" b="1" dirty="0" smtClean="0"/>
              <a:t>” </a:t>
            </a:r>
          </a:p>
          <a:p>
            <a:pPr marL="1314450" lvl="2" indent="-514350">
              <a:buFont typeface="+mj-lt"/>
              <a:buAutoNum type="arabicPeriod"/>
            </a:pPr>
            <a:r>
              <a:rPr lang="en-US" sz="2400" b="1" dirty="0" smtClean="0"/>
              <a:t>“_____ agrees and states,”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b="1" dirty="0" smtClean="0"/>
              <a:t>The person/organization the quote comes from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400" b="1" dirty="0" smtClean="0"/>
              <a:t>The person/organization’s qualification</a:t>
            </a:r>
            <a:endParaRPr lang="en-US" sz="3000" b="1" dirty="0" smtClean="0"/>
          </a:p>
        </p:txBody>
      </p:sp>
      <p:pic>
        <p:nvPicPr>
          <p:cNvPr id="4" name="Picture 3" descr="hamburger-31775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4147" y="23805"/>
            <a:ext cx="2535189" cy="219848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5553425" y="1478106"/>
            <a:ext cx="907093" cy="624829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Lead-in examples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According to Dr. </a:t>
            </a:r>
            <a:r>
              <a:rPr lang="en-US" sz="2400" b="1" dirty="0" err="1" smtClean="0"/>
              <a:t>Jamila</a:t>
            </a:r>
            <a:r>
              <a:rPr lang="en-US" sz="2400" b="1" dirty="0" smtClean="0"/>
              <a:t> Robbins, a leading expert in election outcomes, </a:t>
            </a:r>
            <a:r>
              <a:rPr lang="en-US" sz="2400" dirty="0" smtClean="0"/>
              <a:t>“Quote” (Citation).</a:t>
            </a:r>
          </a:p>
          <a:p>
            <a:endParaRPr lang="en-US" sz="2400" dirty="0"/>
          </a:p>
          <a:p>
            <a:r>
              <a:rPr lang="en-US" sz="2400" b="1" dirty="0" smtClean="0"/>
              <a:t>In fact, ESPN released a statement agreeing, saying</a:t>
            </a:r>
            <a:r>
              <a:rPr lang="en-US" sz="2400" dirty="0" smtClean="0"/>
              <a:t>, “Quote” (Citation).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34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Each time you quote:</a:t>
            </a:r>
            <a:br>
              <a:rPr lang="en-US" dirty="0" smtClean="0"/>
            </a:br>
            <a:r>
              <a:rPr lang="en-US" dirty="0"/>
              <a:t>2</a:t>
            </a:r>
            <a:r>
              <a:rPr lang="en-US" dirty="0" smtClean="0"/>
              <a:t>. Quote (obviously)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Autofit/>
          </a:bodyPr>
          <a:lstStyle/>
          <a:p>
            <a:pPr marL="0" indent="0" algn="ctr">
              <a:buNone/>
            </a:pPr>
            <a:r>
              <a:rPr lang="en-US" sz="3200" b="1" dirty="0" smtClean="0"/>
              <a:t>Quote </a:t>
            </a:r>
            <a:r>
              <a:rPr lang="mr-IN" sz="3200" b="1" dirty="0" smtClean="0"/>
              <a:t>–</a:t>
            </a:r>
            <a:r>
              <a:rPr lang="en-US" sz="3200" b="1" dirty="0" smtClean="0"/>
              <a:t> direct word, phrase, or sentence from another source in </a:t>
            </a:r>
            <a:r>
              <a:rPr lang="en-US" sz="3200" b="1" u="sng" dirty="0" smtClean="0"/>
              <a:t>quotation marks</a:t>
            </a:r>
            <a:endParaRPr lang="en-US" sz="3200" b="1" dirty="0" smtClean="0"/>
          </a:p>
          <a:p>
            <a:pPr marL="914400" lvl="1" indent="-514350">
              <a:buFont typeface="+mj-lt"/>
              <a:buAutoNum type="arabicPeriod"/>
            </a:pPr>
            <a:endParaRPr lang="en-US" sz="3000" b="1" dirty="0" smtClean="0"/>
          </a:p>
        </p:txBody>
      </p:sp>
      <p:pic>
        <p:nvPicPr>
          <p:cNvPr id="4" name="Picture 3" descr="hamburger-31775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811" y="23805"/>
            <a:ext cx="2535189" cy="2198482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5798089" y="1175766"/>
            <a:ext cx="907093" cy="624829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3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33917</TotalTime>
  <Words>718</Words>
  <Application>Microsoft Macintosh PowerPoint</Application>
  <PresentationFormat>On-screen Show (4:3)</PresentationFormat>
  <Paragraphs>83</Paragraphs>
  <Slides>11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Quotable</vt:lpstr>
      <vt:lpstr>Integrating Quotes Lesson Plan Powerpoint</vt:lpstr>
      <vt:lpstr>PowerPoint Presentation</vt:lpstr>
      <vt:lpstr>Each time you quote:</vt:lpstr>
      <vt:lpstr>As the clip plays…</vt:lpstr>
      <vt:lpstr>Work-Time Today</vt:lpstr>
      <vt:lpstr>Share-Time Today</vt:lpstr>
      <vt:lpstr>Each time you quote: 1. Lead-In</vt:lpstr>
      <vt:lpstr>Lead-in examples:</vt:lpstr>
      <vt:lpstr>Each time you quote: 2. Quote (obviously)</vt:lpstr>
      <vt:lpstr>Each time you quote: 3. In-Text Citation</vt:lpstr>
      <vt:lpstr>Each time you quote:  4. Reasoning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Jeanne Zeller</cp:lastModifiedBy>
  <cp:revision>219</cp:revision>
  <dcterms:created xsi:type="dcterms:W3CDTF">2017-08-08T21:54:04Z</dcterms:created>
  <dcterms:modified xsi:type="dcterms:W3CDTF">2018-11-20T12:46:17Z</dcterms:modified>
</cp:coreProperties>
</file>