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69" r:id="rId2"/>
    <p:sldId id="284" r:id="rId3"/>
    <p:sldId id="299" r:id="rId4"/>
    <p:sldId id="301" r:id="rId5"/>
    <p:sldId id="265" r:id="rId6"/>
  </p:sldIdLst>
  <p:sldSz cx="6858000" cy="9144000" type="letter"/>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E4B58A-1F0C-AF4C-8609-BF8A5872B062}">
          <p14:sldIdLst>
            <p14:sldId id="269"/>
            <p14:sldId id="284"/>
          </p14:sldIdLst>
        </p14:section>
        <p14:section name="From Slam Poetry Unit" id="{77EE77AF-9D9B-3A41-B14F-C8946A832BA4}">
          <p14:sldIdLst>
            <p14:sldId id="299"/>
            <p14:sldId id="301"/>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E83EC"/>
    <a:srgbClr val="43508E"/>
    <a:srgbClr val="75AE00"/>
    <a:srgbClr val="F3D879"/>
    <a:srgbClr val="34D2E1"/>
    <a:srgbClr val="FF5844"/>
    <a:srgbClr val="55C7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30" autoAdjust="0"/>
  </p:normalViewPr>
  <p:slideViewPr>
    <p:cSldViewPr snapToGrid="0" snapToObjects="1">
      <p:cViewPr>
        <p:scale>
          <a:sx n="81" d="100"/>
          <a:sy n="81" d="100"/>
        </p:scale>
        <p:origin x="-2248" y="4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16AF59-8BE1-0943-A68A-C094A7E1A772}"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B641A9-07F3-184A-9D45-52F20E420EBF}" type="slidenum">
              <a:rPr lang="en-US" smtClean="0"/>
              <a:t>‹#›</a:t>
            </a:fld>
            <a:endParaRPr lang="en-US"/>
          </a:p>
        </p:txBody>
      </p:sp>
    </p:spTree>
    <p:extLst>
      <p:ext uri="{BB962C8B-B14F-4D97-AF65-F5344CB8AC3E}">
        <p14:creationId xmlns:p14="http://schemas.microsoft.com/office/powerpoint/2010/main" val="129472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064F6-07E8-8D48-A263-EF913E629212}" type="datetimeFigureOut">
              <a:rPr lang="en-US" smtClean="0"/>
              <a:t>11/20/18</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73B886-D438-7C47-9D3F-3BF66B3B7026}" type="slidenum">
              <a:rPr lang="en-US" smtClean="0"/>
              <a:t>‹#›</a:t>
            </a:fld>
            <a:endParaRPr lang="en-US"/>
          </a:p>
        </p:txBody>
      </p:sp>
    </p:spTree>
    <p:extLst>
      <p:ext uri="{BB962C8B-B14F-4D97-AF65-F5344CB8AC3E}">
        <p14:creationId xmlns:p14="http://schemas.microsoft.com/office/powerpoint/2010/main" val="32981744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1</a:t>
            </a:fld>
            <a:endParaRPr lang="en-US"/>
          </a:p>
        </p:txBody>
      </p:sp>
    </p:spTree>
    <p:extLst>
      <p:ext uri="{BB962C8B-B14F-4D97-AF65-F5344CB8AC3E}">
        <p14:creationId xmlns:p14="http://schemas.microsoft.com/office/powerpoint/2010/main" val="333033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r>
              <a:rPr lang="en-US" dirty="0" smtClean="0"/>
              <a:t>This is a more advanced outline option</a:t>
            </a:r>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3</a:t>
            </a:fld>
            <a:endParaRPr lang="en-US"/>
          </a:p>
        </p:txBody>
      </p:sp>
    </p:spTree>
    <p:extLst>
      <p:ext uri="{BB962C8B-B14F-4D97-AF65-F5344CB8AC3E}">
        <p14:creationId xmlns:p14="http://schemas.microsoft.com/office/powerpoint/2010/main" val="1864953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r>
              <a:rPr lang="en-US" dirty="0" smtClean="0"/>
              <a:t>This is a more advanced outline option</a:t>
            </a:r>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4</a:t>
            </a:fld>
            <a:endParaRPr lang="en-US"/>
          </a:p>
        </p:txBody>
      </p:sp>
    </p:spTree>
    <p:extLst>
      <p:ext uri="{BB962C8B-B14F-4D97-AF65-F5344CB8AC3E}">
        <p14:creationId xmlns:p14="http://schemas.microsoft.com/office/powerpoint/2010/main" val="1864953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3137681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0695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74347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69092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146" indent="0">
              <a:buNone/>
              <a:defRPr sz="1800">
                <a:solidFill>
                  <a:schemeClr val="tx1">
                    <a:tint val="75000"/>
                  </a:schemeClr>
                </a:solidFill>
              </a:defRPr>
            </a:lvl2pPr>
            <a:lvl3pPr marL="914293" indent="0">
              <a:buNone/>
              <a:defRPr sz="1600">
                <a:solidFill>
                  <a:schemeClr val="tx1">
                    <a:tint val="75000"/>
                  </a:schemeClr>
                </a:solidFill>
              </a:defRPr>
            </a:lvl3pPr>
            <a:lvl4pPr marL="1371440" indent="0">
              <a:buNone/>
              <a:defRPr sz="1400">
                <a:solidFill>
                  <a:schemeClr val="tx1">
                    <a:tint val="75000"/>
                  </a:schemeClr>
                </a:solidFill>
              </a:defRPr>
            </a:lvl4pPr>
            <a:lvl5pPr marL="1828586" indent="0">
              <a:buNone/>
              <a:defRPr sz="1400">
                <a:solidFill>
                  <a:schemeClr val="tx1">
                    <a:tint val="75000"/>
                  </a:schemeClr>
                </a:solidFill>
              </a:defRPr>
            </a:lvl5pPr>
            <a:lvl6pPr marL="2285733" indent="0">
              <a:buNone/>
              <a:defRPr sz="1400">
                <a:solidFill>
                  <a:schemeClr val="tx1">
                    <a:tint val="75000"/>
                  </a:schemeClr>
                </a:solidFill>
              </a:defRPr>
            </a:lvl6pPr>
            <a:lvl7pPr marL="2742879" indent="0">
              <a:buNone/>
              <a:defRPr sz="1400">
                <a:solidFill>
                  <a:schemeClr val="tx1">
                    <a:tint val="75000"/>
                  </a:schemeClr>
                </a:solidFill>
              </a:defRPr>
            </a:lvl7pPr>
            <a:lvl8pPr marL="3200026" indent="0">
              <a:buNone/>
              <a:defRPr sz="1400">
                <a:solidFill>
                  <a:schemeClr val="tx1">
                    <a:tint val="75000"/>
                  </a:schemeClr>
                </a:solidFill>
              </a:defRPr>
            </a:lvl8pPr>
            <a:lvl9pPr marL="365717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40355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5068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1BF9A8-3E4F-D747-A756-301F3330CC55}" type="datetimeFigureOut">
              <a:rPr lang="en-US" smtClean="0"/>
              <a:t>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18990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1BF9A8-3E4F-D747-A756-301F3330CC55}" type="datetimeFigureOut">
              <a:rPr lang="en-US" smtClean="0"/>
              <a:t>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12338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BF9A8-3E4F-D747-A756-301F3330CC55}" type="datetimeFigureOut">
              <a:rPr lang="en-US" smtClean="0"/>
              <a:t>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6164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4"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91"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4" y="1913471"/>
            <a:ext cx="2256235" cy="6254751"/>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756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146"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79" indent="0">
              <a:buNone/>
              <a:defRPr sz="2000"/>
            </a:lvl7pPr>
            <a:lvl8pPr marL="3200026" indent="0">
              <a:buNone/>
              <a:defRPr sz="2000"/>
            </a:lvl8pPr>
            <a:lvl9pPr marL="3657172"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8531301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29" tIns="45714" rIns="91429"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6"/>
            <a:ext cx="6172200" cy="6034617"/>
          </a:xfrm>
          <a:prstGeom prst="rect">
            <a:avLst/>
          </a:prstGeom>
        </p:spPr>
        <p:txBody>
          <a:bodyPr vert="horz" lIns="91429" tIns="45714" rIns="91429"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8"/>
            <a:ext cx="1600200" cy="486833"/>
          </a:xfrm>
          <a:prstGeom prst="rect">
            <a:avLst/>
          </a:prstGeom>
        </p:spPr>
        <p:txBody>
          <a:bodyPr vert="horz" lIns="91429" tIns="45714" rIns="91429" bIns="45714" rtlCol="0" anchor="ctr"/>
          <a:lstStyle>
            <a:lvl1pPr algn="l">
              <a:defRPr sz="1200">
                <a:solidFill>
                  <a:schemeClr val="tx1">
                    <a:tint val="75000"/>
                  </a:schemeClr>
                </a:solidFill>
              </a:defRPr>
            </a:lvl1pPr>
          </a:lstStyle>
          <a:p>
            <a:fld id="{971BF9A8-3E4F-D747-A756-301F3330CC55}" type="datetimeFigureOut">
              <a:rPr lang="en-US" smtClean="0"/>
              <a:t>11/20/18</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29" tIns="45714" rIns="91429"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29" tIns="45714" rIns="91429" bIns="45714" rtlCol="0" anchor="ctr"/>
          <a:lstStyle>
            <a:lvl1pPr algn="r">
              <a:defRPr sz="1200">
                <a:solidFill>
                  <a:schemeClr val="tx1">
                    <a:tint val="75000"/>
                  </a:schemeClr>
                </a:solidFill>
              </a:defRPr>
            </a:lvl1pPr>
          </a:lstStyle>
          <a:p>
            <a:fld id="{4D105478-2D9E-EA4D-B67F-E97C38A4799C}" type="slidenum">
              <a:rPr lang="en-US" smtClean="0"/>
              <a:t>‹#›</a:t>
            </a:fld>
            <a:endParaRPr lang="en-US"/>
          </a:p>
        </p:txBody>
      </p:sp>
    </p:spTree>
    <p:extLst>
      <p:ext uri="{BB962C8B-B14F-4D97-AF65-F5344CB8AC3E}">
        <p14:creationId xmlns:p14="http://schemas.microsoft.com/office/powerpoint/2010/main" val="3123102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46" rtl="0" eaLnBrk="1" latinLnBrk="0" hangingPunct="1">
        <a:spcBef>
          <a:spcPct val="0"/>
        </a:spcBef>
        <a:buNone/>
        <a:defRPr sz="4400" kern="1200">
          <a:solidFill>
            <a:schemeClr val="tx1"/>
          </a:solidFill>
          <a:latin typeface="+mj-lt"/>
          <a:ea typeface="+mj-ea"/>
          <a:cs typeface="+mj-cs"/>
        </a:defRPr>
      </a:lvl1pPr>
    </p:titleStyle>
    <p:body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s://www.teacherspayteachers.com/Product/Slam-Poetry-Unit-Plan-Middle-High-School-3436870" TargetMode="External"/><Relationship Id="rId3" Type="http://schemas.openxmlformats.org/officeDocument/2006/relationships/hyperlink" Target="https://www.teacherspayteachers.com/Product/Slam-Poetry-Mini-Unit-3546192" TargetMode="External"/><Relationship Id="rId4" Type="http://schemas.openxmlformats.org/officeDocument/2006/relationships/hyperlink" Target="https://www.teacherspayteachers.com/Product/Peer-Feedback-Lesson-Pack-3696493" TargetMode="External"/><Relationship Id="rId5" Type="http://schemas.openxmlformats.org/officeDocument/2006/relationships/hyperlink" Target="https://www.teacherspayteachers.com/Product/Missing-Assignment-Check-Organizer-3204935" TargetMode="External"/><Relationship Id="rId6" Type="http://schemas.openxmlformats.org/officeDocument/2006/relationships/hyperlink" Target="https://www.teacherspayteachers.com/Product/GPA-Goal-Bundle-3203771" TargetMode="External"/><Relationship Id="rId7" Type="http://schemas.openxmlformats.org/officeDocument/2006/relationships/hyperlink" Target="https://www.teacherspayteachers.com/Product/Tracking-my-GPA-Graph-3204985" TargetMode="External"/><Relationship Id="rId8" Type="http://schemas.openxmlformats.org/officeDocument/2006/relationships/image" Target="../media/image1.png"/><Relationship Id="rId9" Type="http://schemas.openxmlformats.org/officeDocument/2006/relationships/image" Target="../media/image2.png"/><Relationship Id="rId10"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hyperlink" Target="http://www.teacheroffduty.com" TargetMode="External"/><Relationship Id="rId4" Type="http://schemas.openxmlformats.org/officeDocument/2006/relationships/image" Target="../media/image1.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hyperlink" Target="http://www.teacheroffduty.com" TargetMode="External"/><Relationship Id="rId4" Type="http://schemas.openxmlformats.org/officeDocument/2006/relationships/image" Target="../media/image1.png"/><Relationship Id="rId5"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hyperlink" Target="https://savvyvirtualaide.com/" TargetMode="External"/><Relationship Id="rId4" Type="http://schemas.openxmlformats.org/officeDocument/2006/relationships/hyperlink" Target="http://www.teacheroffduty.com" TargetMode="External"/><Relationship Id="rId5" Type="http://schemas.openxmlformats.org/officeDocument/2006/relationships/hyperlink" Target="https://www.teacherspayteachers.com/Store/Teacher-Off-Duty" TargetMode="External"/><Relationship Id="rId6" Type="http://schemas.openxmlformats.org/officeDocument/2006/relationships/hyperlink" Target="https://www.instagram.com/teacher.off.duty/" TargetMode="External"/><Relationship Id="rId7" Type="http://schemas.openxmlformats.org/officeDocument/2006/relationships/hyperlink" Target="https://twitter.com/teacheroffduty" TargetMode="External"/><Relationship Id="rId8" Type="http://schemas.openxmlformats.org/officeDocument/2006/relationships/hyperlink" Target="https://m.facebook.com/teacheroffduty/" TargetMode="External"/><Relationship Id="rId9"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hyperlink" Target="https://www.teacherspayteachers.com/Store/Lovin-L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889" y="1003928"/>
            <a:ext cx="6040910" cy="1304599"/>
          </a:xfrm>
        </p:spPr>
        <p:txBody>
          <a:bodyPr>
            <a:noAutofit/>
          </a:bodyPr>
          <a:lstStyle/>
          <a:p>
            <a:r>
              <a:rPr lang="en-US" sz="2800" u="sng" dirty="0">
                <a:latin typeface="Archistico Normal"/>
                <a:cs typeface="Archistico Normal"/>
              </a:rPr>
              <a:t>Integrating Quotes Lesson </a:t>
            </a:r>
            <a:r>
              <a:rPr lang="en-US" sz="2800" u="sng" dirty="0" smtClean="0">
                <a:latin typeface="Archistico Normal"/>
                <a:cs typeface="Archistico Normal"/>
              </a:rPr>
              <a:t>Plan Handouts</a:t>
            </a:r>
            <a:endParaRPr lang="en-US" sz="2000" dirty="0">
              <a:latin typeface="Archistico Normal"/>
              <a:cs typeface="Archistico Normal"/>
            </a:endParaRPr>
          </a:p>
        </p:txBody>
      </p:sp>
      <p:graphicFrame>
        <p:nvGraphicFramePr>
          <p:cNvPr id="8" name="Table 7"/>
          <p:cNvGraphicFramePr>
            <a:graphicFrameLocks noGrp="1"/>
          </p:cNvGraphicFramePr>
          <p:nvPr>
            <p:extLst>
              <p:ext uri="{D42A27DB-BD31-4B8C-83A1-F6EECF244321}">
                <p14:modId xmlns:p14="http://schemas.microsoft.com/office/powerpoint/2010/main" val="369160193"/>
              </p:ext>
            </p:extLst>
          </p:nvPr>
        </p:nvGraphicFramePr>
        <p:xfrm>
          <a:off x="420889" y="2386917"/>
          <a:ext cx="5914170" cy="1150814"/>
        </p:xfrm>
        <a:graphic>
          <a:graphicData uri="http://schemas.openxmlformats.org/drawingml/2006/table">
            <a:tbl>
              <a:tblPr firstRow="1" bandRow="1">
                <a:tableStyleId>{5C22544A-7EE6-4342-B048-85BDC9FD1C3A}</a:tableStyleId>
              </a:tblPr>
              <a:tblGrid>
                <a:gridCol w="5069495"/>
                <a:gridCol w="844675"/>
              </a:tblGrid>
              <a:tr h="398974">
                <a:tc grid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b="0" i="0" dirty="0" smtClean="0">
                          <a:latin typeface="Marker Felt"/>
                          <a:cs typeface="Marker Felt"/>
                        </a:rPr>
                        <a:t>Table of Contents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hMerge="1">
                  <a:txBody>
                    <a:bodyPr/>
                    <a:lstStyle/>
                    <a:p>
                      <a:endParaRPr lang="en-US" dirty="0"/>
                    </a:p>
                  </a:txBody>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Handout</a:t>
                      </a:r>
                      <a:r>
                        <a:rPr lang="en-US" sz="1200" b="1" baseline="0" dirty="0" smtClean="0">
                          <a:latin typeface="Superclarendon Regular"/>
                          <a:cs typeface="Superclarendon Regular"/>
                        </a:rPr>
                        <a:t> 1: 4 Parts to the Quote Sandwich</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3-4</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Terms of Use</a:t>
                      </a:r>
                      <a:r>
                        <a:rPr lang="en-US" sz="1200" b="1" baseline="0" dirty="0" smtClean="0">
                          <a:latin typeface="Superclarendon Regular"/>
                          <a:cs typeface="Superclarendon Regular"/>
                        </a:rPr>
                        <a:t> and Credit</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5</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135509"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274839066"/>
              </p:ext>
            </p:extLst>
          </p:nvPr>
        </p:nvGraphicFramePr>
        <p:xfrm>
          <a:off x="1059991" y="3853709"/>
          <a:ext cx="4735222" cy="548640"/>
        </p:xfrm>
        <a:graphic>
          <a:graphicData uri="http://schemas.openxmlformats.org/drawingml/2006/table">
            <a:tbl>
              <a:tblPr firstRow="1" bandRow="1">
                <a:tableStyleId>{5C22544A-7EE6-4342-B048-85BDC9FD1C3A}</a:tableStyleId>
              </a:tblPr>
              <a:tblGrid>
                <a:gridCol w="2361538"/>
                <a:gridCol w="2373684"/>
              </a:tblGrid>
              <a:tr h="248288">
                <a:tc row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400" b="0" i="0" dirty="0" smtClean="0">
                          <a:solidFill>
                            <a:schemeClr val="bg1"/>
                          </a:solidFill>
                          <a:latin typeface="Marker Felt"/>
                          <a:cs typeface="Marker Felt"/>
                        </a:rPr>
                        <a:t>Included, but Separate File</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i="0" dirty="0" smtClean="0">
                          <a:solidFill>
                            <a:schemeClr val="tx1"/>
                          </a:solidFill>
                          <a:latin typeface="Superclarendon Regular"/>
                          <a:cs typeface="Superclarendon Regular"/>
                        </a:rPr>
                        <a:t>Lesson Plans</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r h="264899">
                <a:tc vMerge="1">
                  <a:txBody>
                    <a:bodyPr/>
                    <a:lstStyle/>
                    <a:p>
                      <a:pPr marL="0" marR="0" indent="0" algn="ctr" defTabSz="457146" rtl="0" eaLnBrk="1" fontAlgn="auto" latinLnBrk="0" hangingPunct="1">
                        <a:lnSpc>
                          <a:spcPct val="100000"/>
                        </a:lnSpc>
                        <a:spcBef>
                          <a:spcPts val="0"/>
                        </a:spcBef>
                        <a:spcAft>
                          <a:spcPts val="0"/>
                        </a:spcAft>
                        <a:buClrTx/>
                        <a:buSzTx/>
                        <a:buFontTx/>
                        <a:buNone/>
                        <a:tabLst/>
                        <a:defRPr/>
                      </a:pPr>
                      <a:endParaRPr lang="en-US" sz="1200" b="0" i="0" dirty="0" smtClean="0">
                        <a:solidFill>
                          <a:schemeClr val="bg1"/>
                        </a:solidFill>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Slides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115893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45019824"/>
              </p:ext>
            </p:extLst>
          </p:nvPr>
        </p:nvGraphicFramePr>
        <p:xfrm>
          <a:off x="710284" y="1013326"/>
          <a:ext cx="5467029" cy="7239000"/>
        </p:xfrm>
        <a:graphic>
          <a:graphicData uri="http://schemas.openxmlformats.org/drawingml/2006/table">
            <a:tbl>
              <a:tblPr firstRow="1" bandRow="1">
                <a:tableStyleId>{1E171933-4619-4E11-9A3F-F7608DF75F80}</a:tableStyleId>
              </a:tblPr>
              <a:tblGrid>
                <a:gridCol w="1822343"/>
                <a:gridCol w="1822343"/>
                <a:gridCol w="1822343"/>
              </a:tblGrid>
              <a:tr h="944880">
                <a:tc gridSpan="3">
                  <a:txBody>
                    <a:bodyPr/>
                    <a:lstStyle/>
                    <a:p>
                      <a:pPr algn="ctr"/>
                      <a:r>
                        <a:rPr lang="en-US" sz="2800" b="0" i="0" u="sng" dirty="0" smtClean="0">
                          <a:latin typeface="Abril Fatface"/>
                          <a:cs typeface="Abril Fatface"/>
                        </a:rPr>
                        <a:t>Other Teacher Off Duty Materials Recommended for You….</a:t>
                      </a:r>
                      <a:endParaRPr lang="en-US" sz="2800" b="0" i="0" dirty="0">
                        <a:solidFill>
                          <a:schemeClr val="bg1"/>
                        </a:solidFill>
                        <a:latin typeface="Abril Fatface"/>
                        <a:cs typeface="Abril Fatface"/>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31006C"/>
                    </a:solidFill>
                  </a:tcPr>
                </a:tc>
                <a:tc hMerge="1">
                  <a:txBody>
                    <a:bodyPr/>
                    <a:lstStyle/>
                    <a:p>
                      <a:endParaRPr lang="en-US" dirty="0"/>
                    </a:p>
                  </a:txBody>
                  <a:tcPr/>
                </a:tc>
                <a:tc hMerge="1">
                  <a:txBody>
                    <a:bodyPr/>
                    <a:lstStyle/>
                    <a:p>
                      <a:endParaRPr lang="en-US"/>
                    </a:p>
                  </a:txBody>
                  <a:tcPr/>
                </a:tc>
              </a:tr>
              <a:tr h="822960">
                <a:tc>
                  <a:txBody>
                    <a:bodyPr/>
                    <a:lstStyle/>
                    <a:p>
                      <a:pPr algn="ctr"/>
                      <a:r>
                        <a:rPr lang="en-US" sz="2400" dirty="0" smtClean="0">
                          <a:latin typeface="Marker Felt"/>
                          <a:cs typeface="Marker Felt"/>
                          <a:hlinkClick r:id="rId2"/>
                        </a:rPr>
                        <a:t>Slam Poetry Unit Plan</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3"/>
                        </a:rPr>
                        <a:t>Slam</a:t>
                      </a:r>
                      <a:r>
                        <a:rPr lang="en-US" sz="2400" baseline="0" dirty="0" smtClean="0">
                          <a:latin typeface="Marker Felt"/>
                          <a:cs typeface="Marker Felt"/>
                          <a:hlinkClick r:id="rId3"/>
                        </a:rPr>
                        <a:t> Poetry Mini-Unit</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Marker Felt"/>
                          <a:cs typeface="Marker Felt"/>
                          <a:hlinkClick r:id="rId4"/>
                        </a:rPr>
                        <a:t>Peer</a:t>
                      </a:r>
                      <a:r>
                        <a:rPr lang="en-US" sz="2000" baseline="0" dirty="0" smtClean="0">
                          <a:latin typeface="Marker Felt"/>
                          <a:cs typeface="Marker Felt"/>
                          <a:hlinkClick r:id="rId4"/>
                        </a:rPr>
                        <a:t> Feedback Lesson Plan</a:t>
                      </a:r>
                      <a:endParaRPr lang="en-US" sz="20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920240">
                <a:tc>
                  <a:txBody>
                    <a:bodyPr/>
                    <a:lstStyle/>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005840">
                <a:tc>
                  <a:txBody>
                    <a:bodyPr/>
                    <a:lstStyle/>
                    <a:p>
                      <a:pPr algn="ctr"/>
                      <a:r>
                        <a:rPr lang="en-US" sz="2000" dirty="0" smtClean="0">
                          <a:latin typeface="Marker Felt"/>
                          <a:cs typeface="Marker Felt"/>
                          <a:hlinkClick r:id="rId5"/>
                        </a:rPr>
                        <a:t>Missing Assignment Check </a:t>
                      </a:r>
                      <a:endParaRPr lang="en-US" sz="20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6"/>
                        </a:rPr>
                        <a:t>GPA-Goal Bundle</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7"/>
                        </a:rPr>
                        <a:t>Tracking my</a:t>
                      </a:r>
                      <a:r>
                        <a:rPr lang="en-US" sz="2400" baseline="0" dirty="0" smtClean="0">
                          <a:latin typeface="Marker Felt"/>
                          <a:cs typeface="Marker Felt"/>
                          <a:hlinkClick r:id="rId7"/>
                        </a:rPr>
                        <a:t> GPA Graph</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82800">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 name="Picture 2" descr="White Teacher Off Duty 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77" y="97702"/>
            <a:ext cx="1332583" cy="1332583"/>
          </a:xfrm>
          <a:prstGeom prst="rect">
            <a:avLst/>
          </a:prstGeom>
        </p:spPr>
      </p:pic>
      <p:pic>
        <p:nvPicPr>
          <p:cNvPr id="9" name="Picture 8"/>
          <p:cNvPicPr>
            <a:picLocks noChangeAspect="1"/>
          </p:cNvPicPr>
          <p:nvPr/>
        </p:nvPicPr>
        <p:blipFill>
          <a:blip r:embed="rId9"/>
          <a:stretch>
            <a:fillRect/>
          </a:stretch>
        </p:blipFill>
        <p:spPr>
          <a:xfrm>
            <a:off x="2557907" y="6261756"/>
            <a:ext cx="1711021" cy="1711021"/>
          </a:xfrm>
          <a:prstGeom prst="rect">
            <a:avLst/>
          </a:prstGeom>
        </p:spPr>
      </p:pic>
      <p:pic>
        <p:nvPicPr>
          <p:cNvPr id="18" name="Picture 17"/>
          <p:cNvPicPr>
            <a:picLocks noChangeAspect="1"/>
          </p:cNvPicPr>
          <p:nvPr/>
        </p:nvPicPr>
        <p:blipFill>
          <a:blip r:embed="rId10"/>
          <a:stretch>
            <a:fillRect/>
          </a:stretch>
        </p:blipFill>
        <p:spPr>
          <a:xfrm>
            <a:off x="788311" y="3282215"/>
            <a:ext cx="1670855" cy="1684896"/>
          </a:xfrm>
          <a:prstGeom prst="rect">
            <a:avLst/>
          </a:prstGeom>
        </p:spPr>
      </p:pic>
      <p:pic>
        <p:nvPicPr>
          <p:cNvPr id="7" name="Picture 6"/>
          <p:cNvPicPr>
            <a:picLocks noChangeAspect="1"/>
          </p:cNvPicPr>
          <p:nvPr/>
        </p:nvPicPr>
        <p:blipFill>
          <a:blip r:embed="rId11"/>
          <a:stretch>
            <a:fillRect/>
          </a:stretch>
        </p:blipFill>
        <p:spPr>
          <a:xfrm>
            <a:off x="754073" y="6242208"/>
            <a:ext cx="1711320" cy="1716459"/>
          </a:xfrm>
          <a:prstGeom prst="rect">
            <a:avLst/>
          </a:prstGeom>
        </p:spPr>
      </p:pic>
      <p:pic>
        <p:nvPicPr>
          <p:cNvPr id="15" name="Picture 14"/>
          <p:cNvPicPr>
            <a:picLocks noChangeAspect="1"/>
          </p:cNvPicPr>
          <p:nvPr/>
        </p:nvPicPr>
        <p:blipFill>
          <a:blip r:embed="rId12"/>
          <a:stretch>
            <a:fillRect/>
          </a:stretch>
        </p:blipFill>
        <p:spPr>
          <a:xfrm>
            <a:off x="4428497" y="6261757"/>
            <a:ext cx="1708110" cy="1696911"/>
          </a:xfrm>
          <a:prstGeom prst="rect">
            <a:avLst/>
          </a:prstGeom>
        </p:spPr>
      </p:pic>
      <p:pic>
        <p:nvPicPr>
          <p:cNvPr id="2" name="Picture 1"/>
          <p:cNvPicPr>
            <a:picLocks noChangeAspect="1"/>
          </p:cNvPicPr>
          <p:nvPr/>
        </p:nvPicPr>
        <p:blipFill>
          <a:blip r:embed="rId13"/>
          <a:stretch>
            <a:fillRect/>
          </a:stretch>
        </p:blipFill>
        <p:spPr>
          <a:xfrm>
            <a:off x="2557907" y="3296327"/>
            <a:ext cx="1718956" cy="1699803"/>
          </a:xfrm>
          <a:prstGeom prst="rect">
            <a:avLst/>
          </a:prstGeom>
        </p:spPr>
      </p:pic>
      <p:pic>
        <p:nvPicPr>
          <p:cNvPr id="4" name="Picture 3"/>
          <p:cNvPicPr>
            <a:picLocks noChangeAspect="1"/>
          </p:cNvPicPr>
          <p:nvPr/>
        </p:nvPicPr>
        <p:blipFill>
          <a:blip r:embed="rId14"/>
          <a:stretch>
            <a:fillRect/>
          </a:stretch>
        </p:blipFill>
        <p:spPr>
          <a:xfrm>
            <a:off x="4403071" y="3268709"/>
            <a:ext cx="1717797" cy="1727421"/>
          </a:xfrm>
          <a:prstGeom prst="rect">
            <a:avLst/>
          </a:prstGeom>
        </p:spPr>
      </p:pic>
    </p:spTree>
    <p:extLst>
      <p:ext uri="{BB962C8B-B14F-4D97-AF65-F5344CB8AC3E}">
        <p14:creationId xmlns:p14="http://schemas.microsoft.com/office/powerpoint/2010/main" val="60926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3"/>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graphicFrame>
        <p:nvGraphicFramePr>
          <p:cNvPr id="4" name="Table 3"/>
          <p:cNvGraphicFramePr>
            <a:graphicFrameLocks noGrp="1"/>
          </p:cNvGraphicFramePr>
          <p:nvPr>
            <p:extLst>
              <p:ext uri="{D42A27DB-BD31-4B8C-83A1-F6EECF244321}">
                <p14:modId xmlns:p14="http://schemas.microsoft.com/office/powerpoint/2010/main" val="3428840246"/>
              </p:ext>
            </p:extLst>
          </p:nvPr>
        </p:nvGraphicFramePr>
        <p:xfrm>
          <a:off x="601163" y="882598"/>
          <a:ext cx="5650408" cy="3320055"/>
        </p:xfrm>
        <a:graphic>
          <a:graphicData uri="http://schemas.openxmlformats.org/drawingml/2006/table">
            <a:tbl>
              <a:tblPr firstRow="1" bandRow="1">
                <a:tableStyleId>{2D5ABB26-0587-4C30-8999-92F81FD0307C}</a:tableStyleId>
              </a:tblPr>
              <a:tblGrid>
                <a:gridCol w="1063948"/>
                <a:gridCol w="1566333"/>
                <a:gridCol w="1509889"/>
                <a:gridCol w="1510238"/>
              </a:tblGrid>
              <a:tr h="302735">
                <a:tc gridSpan="4">
                  <a:txBody>
                    <a:bodyPr/>
                    <a:lstStyle/>
                    <a:p>
                      <a:pPr algn="ctr"/>
                      <a:r>
                        <a:rPr lang="en-US" sz="1600" i="0" u="sng" baseline="0" dirty="0" smtClean="0">
                          <a:latin typeface="Archistico Normal"/>
                          <a:cs typeface="Archistico Normal"/>
                        </a:rPr>
                        <a:t>4 Parts to the Quote Sandwich</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pPr algn="ctr"/>
                      <a:endParaRPr lang="en-US" sz="1600" i="0" u="sng"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hMerge="1">
                  <a:txBody>
                    <a:bodyPr/>
                    <a:lstStyle/>
                    <a:p>
                      <a:pPr algn="ctr"/>
                      <a:endParaRPr lang="en-US" sz="1600" i="0" u="sng"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315501">
                <a:tc>
                  <a:txBody>
                    <a:bodyPr/>
                    <a:lstStyle/>
                    <a:p>
                      <a:pPr algn="ctr"/>
                      <a:r>
                        <a:rPr lang="en-US" sz="1100" i="0" baseline="0" dirty="0" smtClean="0">
                          <a:latin typeface="Marker Felt"/>
                          <a:cs typeface="Marker Felt"/>
                        </a:rPr>
                        <a:t>Name</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baseline="0" dirty="0" smtClean="0">
                          <a:latin typeface="Marker Felt"/>
                          <a:cs typeface="Marker Felt"/>
                        </a:rPr>
                        <a:t>What it is</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baseline="0" dirty="0" smtClean="0">
                          <a:latin typeface="Marker Felt"/>
                          <a:cs typeface="Marker Felt"/>
                        </a:rPr>
                        <a:t>Why include it?</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i="0" baseline="0" dirty="0" smtClean="0">
                          <a:latin typeface="Marker Felt"/>
                          <a:cs typeface="Marker Felt"/>
                        </a:rPr>
                        <a:t>Example</a:t>
                      </a: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653920">
                <a:tc>
                  <a:txBody>
                    <a:bodyPr/>
                    <a:lstStyle/>
                    <a:p>
                      <a:pPr algn="ctr"/>
                      <a:r>
                        <a:rPr lang="en-US" sz="1100" i="0" u="sng" baseline="0" dirty="0" smtClean="0">
                          <a:latin typeface="Marker Felt"/>
                          <a:cs typeface="Marker Felt"/>
                        </a:rPr>
                        <a:t>The Lead-In</a:t>
                      </a:r>
                    </a:p>
                    <a:p>
                      <a:pPr algn="ctr"/>
                      <a:r>
                        <a:rPr lang="en-US" sz="1050" i="0" baseline="0" dirty="0" smtClean="0">
                          <a:latin typeface="Marker Felt"/>
                          <a:cs typeface="Marker Felt"/>
                        </a:rPr>
                        <a:t>(the 1</a:t>
                      </a:r>
                      <a:r>
                        <a:rPr lang="en-US" sz="1050" i="0" baseline="30000" dirty="0" smtClean="0">
                          <a:latin typeface="Marker Felt"/>
                          <a:cs typeface="Marker Felt"/>
                        </a:rPr>
                        <a:t>st</a:t>
                      </a:r>
                      <a:r>
                        <a:rPr lang="en-US" sz="1050" i="0" baseline="0" dirty="0" smtClean="0">
                          <a:latin typeface="Marker Felt"/>
                          <a:cs typeface="Marker Felt"/>
                        </a:rPr>
                        <a:t> bun)</a:t>
                      </a:r>
                    </a:p>
                  </a:txBody>
                  <a:tcPr anchor="ct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670181">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u="sng" dirty="0" smtClean="0">
                          <a:latin typeface="Marker Felt"/>
                          <a:cs typeface="Marker Felt"/>
                        </a:rPr>
                        <a:t>The Quote </a:t>
                      </a:r>
                    </a:p>
                    <a:p>
                      <a:pPr marL="0" marR="0" indent="0" algn="ctr" defTabSz="457146" rtl="0" eaLnBrk="1" fontAlgn="auto" latinLnBrk="0" hangingPunct="1">
                        <a:lnSpc>
                          <a:spcPct val="100000"/>
                        </a:lnSpc>
                        <a:spcBef>
                          <a:spcPts val="0"/>
                        </a:spcBef>
                        <a:spcAft>
                          <a:spcPts val="0"/>
                        </a:spcAft>
                        <a:buClrTx/>
                        <a:buSzTx/>
                        <a:buFontTx/>
                        <a:buNone/>
                        <a:tabLst/>
                        <a:defRPr/>
                      </a:pPr>
                      <a:r>
                        <a:rPr lang="en-US" sz="1050" i="0" dirty="0" smtClean="0">
                          <a:latin typeface="Marker Felt"/>
                          <a:cs typeface="Marker Felt"/>
                        </a:rPr>
                        <a:t>(the</a:t>
                      </a:r>
                      <a:r>
                        <a:rPr lang="en-US" sz="1050" i="0" baseline="0" dirty="0" smtClean="0">
                          <a:latin typeface="Marker Felt"/>
                          <a:cs typeface="Marker Felt"/>
                        </a:rPr>
                        <a:t> protein</a:t>
                      </a:r>
                      <a:r>
                        <a:rPr lang="en-US" sz="1050" i="0" dirty="0" smtClean="0">
                          <a:latin typeface="Marker Felt"/>
                          <a:cs typeface="Marker Felt"/>
                        </a:rPr>
                        <a:t>)</a:t>
                      </a:r>
                    </a:p>
                  </a:txBody>
                  <a:tcPr anchor="ct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714516">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u="sng" dirty="0" smtClean="0">
                          <a:latin typeface="Marker Felt"/>
                          <a:cs typeface="Marker Felt"/>
                        </a:rPr>
                        <a:t>The In-Text Citation</a:t>
                      </a:r>
                    </a:p>
                    <a:p>
                      <a:pPr algn="ctr"/>
                      <a:r>
                        <a:rPr lang="en-US" sz="1050" i="0" baseline="0" dirty="0" smtClean="0">
                          <a:latin typeface="Marker Felt"/>
                          <a:cs typeface="Marker Felt"/>
                        </a:rPr>
                        <a:t>(the veggies)</a:t>
                      </a:r>
                    </a:p>
                  </a:txBody>
                  <a:tcPr anchor="ct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630657">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u="sng" dirty="0" smtClean="0">
                          <a:latin typeface="Marker Felt"/>
                          <a:cs typeface="Marker Felt"/>
                        </a:rPr>
                        <a:t>The Reasoning</a:t>
                      </a:r>
                    </a:p>
                    <a:p>
                      <a:pPr marL="0" marR="0" indent="0" algn="ctr" defTabSz="457146" rtl="0" eaLnBrk="1" fontAlgn="auto" latinLnBrk="0" hangingPunct="1">
                        <a:lnSpc>
                          <a:spcPct val="100000"/>
                        </a:lnSpc>
                        <a:spcBef>
                          <a:spcPts val="0"/>
                        </a:spcBef>
                        <a:spcAft>
                          <a:spcPts val="0"/>
                        </a:spcAft>
                        <a:buClrTx/>
                        <a:buSzTx/>
                        <a:buFontTx/>
                        <a:buNone/>
                        <a:tabLst/>
                        <a:defRPr/>
                      </a:pPr>
                      <a:r>
                        <a:rPr lang="en-US" sz="1050" i="0" dirty="0" smtClean="0">
                          <a:latin typeface="Marker Felt"/>
                          <a:cs typeface="Marker Felt"/>
                        </a:rPr>
                        <a:t>(the 2</a:t>
                      </a:r>
                      <a:r>
                        <a:rPr lang="en-US" sz="1050" i="0" baseline="30000" dirty="0" smtClean="0">
                          <a:latin typeface="Marker Felt"/>
                          <a:cs typeface="Marker Felt"/>
                        </a:rPr>
                        <a:t>nd</a:t>
                      </a:r>
                      <a:r>
                        <a:rPr lang="en-US" sz="1050" i="0" baseline="0" dirty="0" smtClean="0">
                          <a:latin typeface="Marker Felt"/>
                          <a:cs typeface="Marker Felt"/>
                        </a:rPr>
                        <a:t> bun)</a:t>
                      </a:r>
                      <a:endParaRPr lang="en-US" sz="1050" i="0" dirty="0" smtClean="0">
                        <a:latin typeface="Marker Felt"/>
                        <a:cs typeface="Marker Felt"/>
                      </a:endParaRPr>
                    </a:p>
                  </a:txBody>
                  <a:tcPr anchor="ct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20" name="Picture 19"/>
          <p:cNvPicPr/>
          <p:nvPr/>
        </p:nvPicPr>
        <p:blipFill>
          <a:blip r:embed="rId4">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pic>
        <p:nvPicPr>
          <p:cNvPr id="2" name="Picture 1" descr="hamburger-31775_128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03761" y="830105"/>
            <a:ext cx="499573" cy="433223"/>
          </a:xfrm>
          <a:prstGeom prst="rect">
            <a:avLst/>
          </a:prstGeom>
        </p:spPr>
      </p:pic>
      <p:graphicFrame>
        <p:nvGraphicFramePr>
          <p:cNvPr id="11" name="Table 10"/>
          <p:cNvGraphicFramePr>
            <a:graphicFrameLocks noGrp="1"/>
          </p:cNvGraphicFramePr>
          <p:nvPr>
            <p:extLst>
              <p:ext uri="{D42A27DB-BD31-4B8C-83A1-F6EECF244321}">
                <p14:modId xmlns:p14="http://schemas.microsoft.com/office/powerpoint/2010/main" val="1874382761"/>
              </p:ext>
            </p:extLst>
          </p:nvPr>
        </p:nvGraphicFramePr>
        <p:xfrm>
          <a:off x="601163" y="4388551"/>
          <a:ext cx="5650408" cy="3907260"/>
        </p:xfrm>
        <a:graphic>
          <a:graphicData uri="http://schemas.openxmlformats.org/drawingml/2006/table">
            <a:tbl>
              <a:tblPr firstRow="1" bandRow="1">
                <a:tableStyleId>{2D5ABB26-0587-4C30-8999-92F81FD0307C}</a:tableStyleId>
              </a:tblPr>
              <a:tblGrid>
                <a:gridCol w="5650408"/>
              </a:tblGrid>
              <a:tr h="381001">
                <a:tc>
                  <a:txBody>
                    <a:bodyPr/>
                    <a:lstStyle/>
                    <a:p>
                      <a:pPr algn="ctr"/>
                      <a:r>
                        <a:rPr lang="en-US" sz="1600" i="0" u="sng" baseline="0" dirty="0" smtClean="0">
                          <a:latin typeface="Archistico Normal"/>
                          <a:cs typeface="Archistico Normal"/>
                        </a:rPr>
                        <a:t>As you watch Colbert</a:t>
                      </a:r>
                      <a:r>
                        <a:rPr lang="mr-IN" sz="1600" i="0" u="sng" baseline="0" dirty="0" smtClean="0">
                          <a:latin typeface="Archistico Normal"/>
                          <a:cs typeface="Archistico Normal"/>
                        </a:rPr>
                        <a:t>…</a:t>
                      </a:r>
                      <a:endParaRPr lang="en-US" sz="1600" i="0" u="sng" baseline="0" dirty="0" smtClean="0">
                        <a:latin typeface="Archistico Normal"/>
                        <a:cs typeface="Archistico Normal"/>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130598">
                <a:tc>
                  <a:txBody>
                    <a:bodyPr/>
                    <a:lstStyle/>
                    <a:p>
                      <a:pPr marL="228600" indent="-228600" algn="l">
                        <a:buFont typeface="+mj-lt"/>
                        <a:buAutoNum type="arabicPeriod"/>
                      </a:pPr>
                      <a:r>
                        <a:rPr lang="en-US" sz="1100" i="0" baseline="0" dirty="0" smtClean="0">
                          <a:latin typeface="Marker Felt"/>
                          <a:cs typeface="Marker Felt"/>
                        </a:rPr>
                        <a:t>Write down a few different phrases he says right before stating a quote from the memo:</a:t>
                      </a: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423514">
                <a:tc>
                  <a:txBody>
                    <a:bodyPr/>
                    <a:lstStyle/>
                    <a:p>
                      <a:pPr algn="l"/>
                      <a:r>
                        <a:rPr lang="en-US" sz="1100" i="0" u="none" baseline="0" dirty="0" smtClean="0">
                          <a:latin typeface="Marker Felt"/>
                          <a:cs typeface="Marker Felt"/>
                        </a:rPr>
                        <a:t>2a. Write down a few quotes he states.</a:t>
                      </a:r>
                    </a:p>
                    <a:p>
                      <a:pPr algn="l"/>
                      <a:endParaRPr lang="en-US" sz="1100" i="0" u="sng" baseline="0" dirty="0" smtClean="0">
                        <a:latin typeface="Marker Felt"/>
                        <a:cs typeface="Marker Felt"/>
                      </a:endParaRPr>
                    </a:p>
                    <a:p>
                      <a:pPr algn="l"/>
                      <a:endParaRPr lang="en-US" sz="1100" i="0" u="sng" baseline="0" dirty="0" smtClean="0">
                        <a:latin typeface="Marker Felt"/>
                        <a:cs typeface="Marker Felt"/>
                      </a:endParaRPr>
                    </a:p>
                    <a:p>
                      <a:pPr algn="l"/>
                      <a:endParaRPr lang="en-US" sz="1100" i="0" u="sng" baseline="0" dirty="0" smtClean="0">
                        <a:latin typeface="Marker Felt"/>
                        <a:cs typeface="Marker Felt"/>
                      </a:endParaRPr>
                    </a:p>
                    <a:p>
                      <a:pPr algn="l"/>
                      <a:endParaRPr lang="en-US" sz="1100" i="0" u="sng" baseline="0" dirty="0" smtClean="0">
                        <a:latin typeface="Marker Felt"/>
                        <a:cs typeface="Marker Felt"/>
                      </a:endParaRPr>
                    </a:p>
                    <a:p>
                      <a:pPr algn="l"/>
                      <a:r>
                        <a:rPr lang="en-US" sz="1100" i="0" u="none" baseline="0" dirty="0" smtClean="0">
                          <a:latin typeface="Marker Felt"/>
                          <a:cs typeface="Marker Felt"/>
                        </a:rPr>
                        <a:t>2b. What do you notice about how much of the memo’s words he uses?</a:t>
                      </a:r>
                    </a:p>
                    <a:p>
                      <a:pPr algn="ctr"/>
                      <a:endParaRPr lang="en-US" sz="1100" i="0" u="none" baseline="0" dirty="0" smtClean="0">
                        <a:latin typeface="Marker Felt"/>
                        <a:cs typeface="Marker Felt"/>
                      </a:endParaRPr>
                    </a:p>
                    <a:p>
                      <a:pPr algn="ctr"/>
                      <a:endParaRPr lang="en-US" sz="1100" i="0" u="none"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963102">
                <a:tc>
                  <a:txBody>
                    <a:bodyPr/>
                    <a:lstStyle/>
                    <a:p>
                      <a:pPr marL="0" marR="0" indent="0" algn="l" defTabSz="457146" rtl="0" eaLnBrk="1" fontAlgn="auto" latinLnBrk="0" hangingPunct="1">
                        <a:lnSpc>
                          <a:spcPct val="100000"/>
                        </a:lnSpc>
                        <a:spcBef>
                          <a:spcPts val="0"/>
                        </a:spcBef>
                        <a:spcAft>
                          <a:spcPts val="0"/>
                        </a:spcAft>
                        <a:buClrTx/>
                        <a:buSzTx/>
                        <a:buFontTx/>
                        <a:buNone/>
                        <a:tabLst/>
                        <a:defRPr/>
                      </a:pPr>
                      <a:r>
                        <a:rPr lang="en-US" sz="1100" i="0" u="none" dirty="0" smtClean="0">
                          <a:latin typeface="Marker Felt"/>
                          <a:cs typeface="Marker Felt"/>
                        </a:rPr>
                        <a:t>3. What phrases and transition words</a:t>
                      </a:r>
                      <a:r>
                        <a:rPr lang="en-US" sz="1100" i="0" u="none" baseline="0" dirty="0" smtClean="0">
                          <a:latin typeface="Marker Felt"/>
                          <a:cs typeface="Marker Felt"/>
                        </a:rPr>
                        <a:t> does he use to talk about the quote?</a:t>
                      </a:r>
                    </a:p>
                    <a:p>
                      <a:pPr marL="0" marR="0" indent="0" algn="l" defTabSz="457146" rtl="0" eaLnBrk="1" fontAlgn="auto" latinLnBrk="0" hangingPunct="1">
                        <a:lnSpc>
                          <a:spcPct val="100000"/>
                        </a:lnSpc>
                        <a:spcBef>
                          <a:spcPts val="0"/>
                        </a:spcBef>
                        <a:spcAft>
                          <a:spcPts val="0"/>
                        </a:spcAft>
                        <a:buClrTx/>
                        <a:buSzTx/>
                        <a:buFontTx/>
                        <a:buNone/>
                        <a:tabLst/>
                        <a:defRPr/>
                      </a:pPr>
                      <a:endParaRPr lang="en-US" sz="1100" i="0" u="none" baseline="0" dirty="0" smtClean="0">
                        <a:latin typeface="Marker Felt"/>
                        <a:cs typeface="Marker Felt"/>
                      </a:endParaRPr>
                    </a:p>
                    <a:p>
                      <a:pPr marL="0" marR="0" indent="0" algn="l" defTabSz="457146" rtl="0" eaLnBrk="1" fontAlgn="auto" latinLnBrk="0" hangingPunct="1">
                        <a:lnSpc>
                          <a:spcPct val="100000"/>
                        </a:lnSpc>
                        <a:spcBef>
                          <a:spcPts val="0"/>
                        </a:spcBef>
                        <a:spcAft>
                          <a:spcPts val="0"/>
                        </a:spcAft>
                        <a:buClrTx/>
                        <a:buSzTx/>
                        <a:buFontTx/>
                        <a:buNone/>
                        <a:tabLst/>
                        <a:defRPr/>
                      </a:pPr>
                      <a:endParaRPr lang="en-US" sz="1100" i="0" u="none"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9" name="TextBox 8"/>
          <p:cNvSpPr txBox="1"/>
          <p:nvPr/>
        </p:nvSpPr>
        <p:spPr>
          <a:xfrm>
            <a:off x="379890" y="8450350"/>
            <a:ext cx="2418134" cy="261610"/>
          </a:xfrm>
          <a:prstGeom prst="rect">
            <a:avLst/>
          </a:prstGeom>
          <a:noFill/>
        </p:spPr>
        <p:txBody>
          <a:bodyPr wrap="square" rtlCol="0">
            <a:spAutoFit/>
          </a:bodyPr>
          <a:lstStyle/>
          <a:p>
            <a:r>
              <a:rPr lang="en-US" sz="1100" dirty="0" smtClean="0">
                <a:latin typeface="Marker Felt"/>
                <a:cs typeface="Marker Felt"/>
              </a:rPr>
              <a:t>Handout 1, </a:t>
            </a:r>
            <a:r>
              <a:rPr lang="en-US" sz="1100" dirty="0" err="1" smtClean="0">
                <a:latin typeface="Marker Felt"/>
                <a:cs typeface="Marker Felt"/>
              </a:rPr>
              <a:t>Pg</a:t>
            </a:r>
            <a:r>
              <a:rPr lang="en-US" sz="1100" dirty="0" smtClean="0">
                <a:latin typeface="Marker Felt"/>
                <a:cs typeface="Marker Felt"/>
              </a:rPr>
              <a:t> 1</a:t>
            </a:r>
            <a:endParaRPr lang="en-US" sz="1100" dirty="0">
              <a:latin typeface="Marker Felt"/>
              <a:cs typeface="Marker Felt"/>
            </a:endParaRPr>
          </a:p>
        </p:txBody>
      </p:sp>
    </p:spTree>
    <p:extLst>
      <p:ext uri="{BB962C8B-B14F-4D97-AF65-F5344CB8AC3E}">
        <p14:creationId xmlns:p14="http://schemas.microsoft.com/office/powerpoint/2010/main" val="30501864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3"/>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pic>
        <p:nvPicPr>
          <p:cNvPr id="20" name="Picture 19"/>
          <p:cNvPicPr/>
          <p:nvPr/>
        </p:nvPicPr>
        <p:blipFill>
          <a:blip r:embed="rId4">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2014014178"/>
              </p:ext>
            </p:extLst>
          </p:nvPr>
        </p:nvGraphicFramePr>
        <p:xfrm>
          <a:off x="587532" y="1018228"/>
          <a:ext cx="5650408" cy="3444239"/>
        </p:xfrm>
        <a:graphic>
          <a:graphicData uri="http://schemas.openxmlformats.org/drawingml/2006/table">
            <a:tbl>
              <a:tblPr firstRow="1" bandRow="1">
                <a:tableStyleId>{2D5ABB26-0587-4C30-8999-92F81FD0307C}</a:tableStyleId>
              </a:tblPr>
              <a:tblGrid>
                <a:gridCol w="5650408"/>
              </a:tblGrid>
              <a:tr h="253146">
                <a:tc>
                  <a:txBody>
                    <a:bodyPr/>
                    <a:lstStyle/>
                    <a:p>
                      <a:pPr algn="ctr"/>
                      <a:r>
                        <a:rPr lang="en-US" sz="1600" i="0" u="sng" baseline="0" dirty="0" smtClean="0">
                          <a:latin typeface="Archistico Normal"/>
                          <a:cs typeface="Archistico Normal"/>
                        </a:rPr>
                        <a:t>Pick a quote in your own writing</a:t>
                      </a:r>
                      <a:r>
                        <a:rPr lang="mr-IN" sz="1600" i="0" u="sng" baseline="0" dirty="0" smtClean="0">
                          <a:latin typeface="Archistico Normal"/>
                          <a:cs typeface="Archistico Normal"/>
                        </a:rPr>
                        <a:t>…</a:t>
                      </a:r>
                      <a:endParaRPr lang="en-US" sz="1600" i="0" u="sng" baseline="0" dirty="0" smtClean="0">
                        <a:latin typeface="Archistico Normal"/>
                        <a:cs typeface="Archistico Normal"/>
                      </a:endParaRPr>
                    </a:p>
                    <a:p>
                      <a:pPr algn="l"/>
                      <a:r>
                        <a:rPr lang="en-US" sz="1200" i="0" u="none" baseline="0" dirty="0" smtClean="0">
                          <a:latin typeface="Archistico Normal"/>
                          <a:cs typeface="Archistico Normal"/>
                        </a:rPr>
                        <a:t>Write a full, quote sandwich.</a:t>
                      </a: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Lead-in (transition phrase, who said it, what makes them relevant):</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Quote:</a:t>
                      </a:r>
                      <a:br>
                        <a:rPr lang="en-US" sz="1200" i="0" u="none" baseline="0" dirty="0" smtClean="0">
                          <a:latin typeface="Archistico Normal"/>
                          <a:cs typeface="Archistico Normal"/>
                        </a:rPr>
                      </a:br>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In-text citation:</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Reasoning:</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039577682"/>
              </p:ext>
            </p:extLst>
          </p:nvPr>
        </p:nvGraphicFramePr>
        <p:xfrm>
          <a:off x="587532" y="4637378"/>
          <a:ext cx="5650408" cy="3444239"/>
        </p:xfrm>
        <a:graphic>
          <a:graphicData uri="http://schemas.openxmlformats.org/drawingml/2006/table">
            <a:tbl>
              <a:tblPr firstRow="1" bandRow="1">
                <a:tableStyleId>{2D5ABB26-0587-4C30-8999-92F81FD0307C}</a:tableStyleId>
              </a:tblPr>
              <a:tblGrid>
                <a:gridCol w="5650408"/>
              </a:tblGrid>
              <a:tr h="253146">
                <a:tc>
                  <a:txBody>
                    <a:bodyPr/>
                    <a:lstStyle/>
                    <a:p>
                      <a:pPr algn="ctr"/>
                      <a:r>
                        <a:rPr lang="en-US" sz="1600" i="0" u="sng" baseline="0" dirty="0" smtClean="0">
                          <a:latin typeface="Archistico Normal"/>
                          <a:cs typeface="Archistico Normal"/>
                        </a:rPr>
                        <a:t>Pick another quote in your own writing</a:t>
                      </a:r>
                      <a:r>
                        <a:rPr lang="mr-IN" sz="1600" i="0" u="sng" baseline="0" dirty="0" smtClean="0">
                          <a:latin typeface="Archistico Normal"/>
                          <a:cs typeface="Archistico Normal"/>
                        </a:rPr>
                        <a:t>…</a:t>
                      </a:r>
                      <a:endParaRPr lang="en-US" sz="1600" i="0" u="sng" baseline="0" dirty="0" smtClean="0">
                        <a:latin typeface="Archistico Normal"/>
                        <a:cs typeface="Archistico Normal"/>
                      </a:endParaRPr>
                    </a:p>
                    <a:p>
                      <a:pPr algn="l"/>
                      <a:r>
                        <a:rPr lang="en-US" sz="1200" i="0" u="none" baseline="0" dirty="0" smtClean="0">
                          <a:latin typeface="Archistico Normal"/>
                          <a:cs typeface="Archistico Normal"/>
                        </a:rPr>
                        <a:t>Write a full, quote sandwich.</a:t>
                      </a: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Lead-in (transition phrase, who said it, what makes them relevant):</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Quote:</a:t>
                      </a:r>
                      <a:br>
                        <a:rPr lang="en-US" sz="1200" i="0" u="none" baseline="0" dirty="0" smtClean="0">
                          <a:latin typeface="Archistico Normal"/>
                          <a:cs typeface="Archistico Normal"/>
                        </a:rPr>
                      </a:br>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In-text citation:</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r>
                        <a:rPr lang="en-US" sz="1200" i="0" u="none" baseline="0" dirty="0" smtClean="0">
                          <a:latin typeface="Archistico Normal"/>
                          <a:cs typeface="Archistico Normal"/>
                        </a:rPr>
                        <a:t>Reasoning:</a:t>
                      </a: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p>
                      <a:pPr algn="l"/>
                      <a:endParaRPr lang="en-US" sz="1200" i="0" u="none" baseline="0" dirty="0" smtClean="0">
                        <a:latin typeface="Archistico Normal"/>
                        <a:cs typeface="Archistico Normal"/>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4043831288"/>
              </p:ext>
            </p:extLst>
          </p:nvPr>
        </p:nvGraphicFramePr>
        <p:xfrm>
          <a:off x="460532" y="8053395"/>
          <a:ext cx="5826607" cy="360776"/>
        </p:xfrm>
        <a:graphic>
          <a:graphicData uri="http://schemas.openxmlformats.org/drawingml/2006/table">
            <a:tbl>
              <a:tblPr firstRow="1" bandRow="1">
                <a:tableStyleId>{2D5ABB26-0587-4C30-8999-92F81FD0307C}</a:tableStyleId>
              </a:tblPr>
              <a:tblGrid>
                <a:gridCol w="5826607"/>
              </a:tblGrid>
              <a:tr h="360776">
                <a:tc>
                  <a:txBody>
                    <a:bodyPr/>
                    <a:lstStyle/>
                    <a:p>
                      <a:pPr algn="ctr"/>
                      <a:r>
                        <a:rPr lang="en-US" sz="1400" b="1" i="0" u="none" baseline="0" dirty="0" smtClean="0">
                          <a:latin typeface="Archistico Normal"/>
                          <a:cs typeface="Archistico Normal"/>
                        </a:rPr>
                        <a:t>Now, add these whole “sandwiches” to your own writing!</a:t>
                      </a:r>
                      <a:endParaRPr lang="en-US" sz="1100" b="1" i="0" u="none" baseline="0" dirty="0" smtClean="0">
                        <a:latin typeface="Archistico Normal"/>
                        <a:cs typeface="Archistico Normal"/>
                      </a:endParaRPr>
                    </a:p>
                  </a:txBody>
                  <a:tcP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6" name="Table 15"/>
          <p:cNvGraphicFramePr>
            <a:graphicFrameLocks noGrp="1"/>
          </p:cNvGraphicFramePr>
          <p:nvPr>
            <p:extLst>
              <p:ext uri="{D42A27DB-BD31-4B8C-83A1-F6EECF244321}">
                <p14:modId xmlns:p14="http://schemas.microsoft.com/office/powerpoint/2010/main" val="490452343"/>
              </p:ext>
            </p:extLst>
          </p:nvPr>
        </p:nvGraphicFramePr>
        <p:xfrm>
          <a:off x="460532" y="694264"/>
          <a:ext cx="5826607" cy="365760"/>
        </p:xfrm>
        <a:graphic>
          <a:graphicData uri="http://schemas.openxmlformats.org/drawingml/2006/table">
            <a:tbl>
              <a:tblPr firstRow="1" bandRow="1">
                <a:tableStyleId>{2D5ABB26-0587-4C30-8999-92F81FD0307C}</a:tableStyleId>
              </a:tblPr>
              <a:tblGrid>
                <a:gridCol w="5826607"/>
              </a:tblGrid>
              <a:tr h="360776">
                <a:tc>
                  <a:txBody>
                    <a:bodyPr/>
                    <a:lstStyle/>
                    <a:p>
                      <a:pPr algn="ctr"/>
                      <a:r>
                        <a:rPr lang="en-US" sz="1800" b="1" i="0" u="sng" baseline="0" dirty="0" smtClean="0">
                          <a:latin typeface="Archistico Normal"/>
                          <a:cs typeface="Archistico Normal"/>
                        </a:rPr>
                        <a:t>Make Your Own Quote Sandwich</a:t>
                      </a:r>
                      <a:endParaRPr lang="en-US" sz="1400" b="1" i="0" u="sng" baseline="0" dirty="0" smtClean="0">
                        <a:latin typeface="Archistico Normal"/>
                        <a:cs typeface="Archistico Normal"/>
                      </a:endParaRPr>
                    </a:p>
                  </a:txBody>
                  <a:tcPr>
                    <a:lnL w="19050" cap="flat" cmpd="sng" algn="ctr">
                      <a:no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15" name="Picture 14" descr="hamburger-31775_1280.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38743" y="750119"/>
            <a:ext cx="377088" cy="327006"/>
          </a:xfrm>
          <a:prstGeom prst="rect">
            <a:avLst/>
          </a:prstGeom>
        </p:spPr>
      </p:pic>
      <p:sp>
        <p:nvSpPr>
          <p:cNvPr id="11" name="TextBox 10"/>
          <p:cNvSpPr txBox="1"/>
          <p:nvPr/>
        </p:nvSpPr>
        <p:spPr>
          <a:xfrm>
            <a:off x="379890" y="8450350"/>
            <a:ext cx="2418134" cy="261610"/>
          </a:xfrm>
          <a:prstGeom prst="rect">
            <a:avLst/>
          </a:prstGeom>
          <a:noFill/>
        </p:spPr>
        <p:txBody>
          <a:bodyPr wrap="square" rtlCol="0">
            <a:spAutoFit/>
          </a:bodyPr>
          <a:lstStyle/>
          <a:p>
            <a:r>
              <a:rPr lang="en-US" sz="1100" dirty="0" smtClean="0">
                <a:latin typeface="Marker Felt"/>
                <a:cs typeface="Marker Felt"/>
              </a:rPr>
              <a:t>Handout 1, </a:t>
            </a:r>
            <a:r>
              <a:rPr lang="en-US" sz="1100" dirty="0" err="1" smtClean="0">
                <a:latin typeface="Marker Felt"/>
                <a:cs typeface="Marker Felt"/>
              </a:rPr>
              <a:t>Pg</a:t>
            </a:r>
            <a:r>
              <a:rPr lang="en-US" sz="1100" dirty="0" smtClean="0">
                <a:latin typeface="Marker Felt"/>
                <a:cs typeface="Marker Felt"/>
              </a:rPr>
              <a:t> 2</a:t>
            </a:r>
            <a:endParaRPr lang="en-US" sz="1100" dirty="0">
              <a:latin typeface="Marker Felt"/>
              <a:cs typeface="Marker Felt"/>
            </a:endParaRPr>
          </a:p>
        </p:txBody>
      </p:sp>
    </p:spTree>
    <p:extLst>
      <p:ext uri="{BB962C8B-B14F-4D97-AF65-F5344CB8AC3E}">
        <p14:creationId xmlns:p14="http://schemas.microsoft.com/office/powerpoint/2010/main" val="6775857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49892" y="7613159"/>
            <a:ext cx="5587998" cy="885051"/>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925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Archistico Normal"/>
                <a:cs typeface="Archistico Normal"/>
              </a:rPr>
              <a:t>Credit</a:t>
            </a:r>
            <a:r>
              <a:rPr lang="en-US" sz="1800" dirty="0" smtClean="0">
                <a:latin typeface="Archistico Normal"/>
                <a:cs typeface="Archistico Normal"/>
              </a:rPr>
              <a:t>:</a:t>
            </a:r>
            <a:endParaRPr lang="en-US" sz="1800" dirty="0" smtClean="0">
              <a:latin typeface="Big Caslon"/>
              <a:cs typeface="Big Caslon"/>
            </a:endParaRPr>
          </a:p>
          <a:p>
            <a:pPr marL="0" indent="0" algn="ctr">
              <a:buFont typeface="Arial"/>
              <a:buNone/>
            </a:pPr>
            <a:r>
              <a:rPr lang="en-US" sz="1200" dirty="0" smtClean="0">
                <a:latin typeface="Big Caslon"/>
                <a:cs typeface="Big Caslon"/>
              </a:rPr>
              <a:t>All border graphics came from </a:t>
            </a:r>
            <a:r>
              <a:rPr lang="en-US" sz="1200" dirty="0" smtClean="0">
                <a:latin typeface="Big Caslon"/>
                <a:cs typeface="Big Caslon"/>
                <a:hlinkClick r:id="rId2"/>
              </a:rPr>
              <a:t>Lovin Lit</a:t>
            </a:r>
            <a:r>
              <a:rPr lang="en-US" sz="1200" dirty="0" smtClean="0">
                <a:latin typeface="Big Caslon"/>
                <a:cs typeface="Big Caslon"/>
              </a:rPr>
              <a:t>.</a:t>
            </a:r>
          </a:p>
          <a:p>
            <a:pPr marL="0" indent="0" algn="ctr">
              <a:buNone/>
            </a:pPr>
            <a:r>
              <a:rPr lang="en-US" sz="1200" dirty="0">
                <a:latin typeface="Big Caslon"/>
                <a:cs typeface="Big Caslon"/>
              </a:rPr>
              <a:t>Special thanks to </a:t>
            </a:r>
            <a:r>
              <a:rPr lang="en-US" sz="1200" dirty="0" err="1">
                <a:latin typeface="Big Caslon"/>
                <a:cs typeface="Big Caslon"/>
              </a:rPr>
              <a:t>Evina</a:t>
            </a:r>
            <a:r>
              <a:rPr lang="en-US" sz="1200" dirty="0">
                <a:latin typeface="Big Caslon"/>
                <a:cs typeface="Big Caslon"/>
              </a:rPr>
              <a:t> </a:t>
            </a:r>
            <a:r>
              <a:rPr lang="en-US" sz="1200" dirty="0" err="1">
                <a:latin typeface="Big Caslon"/>
                <a:cs typeface="Big Caslon"/>
              </a:rPr>
              <a:t>Yosiardi</a:t>
            </a:r>
            <a:r>
              <a:rPr lang="en-US" sz="1200" dirty="0">
                <a:latin typeface="Big Caslon"/>
                <a:cs typeface="Big Caslon"/>
              </a:rPr>
              <a:t> of </a:t>
            </a:r>
            <a:r>
              <a:rPr lang="en-US" sz="1200" dirty="0">
                <a:latin typeface="Big Caslon"/>
                <a:cs typeface="Big Caslon"/>
                <a:hlinkClick r:id="rId3"/>
              </a:rPr>
              <a:t>Savvy Virtual Aide</a:t>
            </a:r>
            <a:r>
              <a:rPr lang="en-US" sz="1200" dirty="0">
                <a:latin typeface="Big Caslon"/>
                <a:cs typeface="Big Caslon"/>
              </a:rPr>
              <a:t> for help with editing and </a:t>
            </a:r>
            <a:r>
              <a:rPr lang="en-US" sz="1200" dirty="0" smtClean="0">
                <a:latin typeface="Big Caslon"/>
                <a:cs typeface="Big Caslon"/>
              </a:rPr>
              <a:t>formatting</a:t>
            </a:r>
            <a:endParaRPr lang="en-US" sz="1000" dirty="0">
              <a:latin typeface="Big Caslon"/>
              <a:cs typeface="Big Caslon"/>
            </a:endParaRPr>
          </a:p>
        </p:txBody>
      </p:sp>
      <p:sp>
        <p:nvSpPr>
          <p:cNvPr id="9" name="Content Placeholder 2"/>
          <p:cNvSpPr txBox="1">
            <a:spLocks/>
          </p:cNvSpPr>
          <p:nvPr/>
        </p:nvSpPr>
        <p:spPr>
          <a:xfrm>
            <a:off x="899699" y="3265283"/>
            <a:ext cx="5168859" cy="4347877"/>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85000" lnSpcReduction="200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smtClean="0">
                <a:latin typeface="Archistico Normal"/>
                <a:cs typeface="Archistico Normal"/>
              </a:rPr>
              <a:t>Terms of Use for this product:</a:t>
            </a:r>
            <a:endParaRPr lang="en-US" sz="1800" dirty="0" smtClean="0">
              <a:latin typeface="Big Caslon"/>
              <a:cs typeface="Big Caslon"/>
            </a:endParaRPr>
          </a:p>
          <a:p>
            <a:pPr marL="0" indent="0">
              <a:buNone/>
            </a:pPr>
            <a:r>
              <a:rPr lang="en-US" sz="1200" dirty="0" smtClean="0">
                <a:latin typeface="Big Caslon"/>
                <a:cs typeface="Big Caslon"/>
              </a:rPr>
              <a:t>Much time, effort, and thought went into this product so that it might help the students in your classroom</a:t>
            </a:r>
            <a:r>
              <a:rPr lang="en-US" sz="1200" dirty="0">
                <a:latin typeface="Big Caslon"/>
                <a:cs typeface="Big Caslon"/>
              </a:rPr>
              <a:t>. effort, and thought went into this product so that it might help the students in your classroom.  Please respect that work by abiding by the terms of use you agreed to by purchasing this product.</a:t>
            </a:r>
          </a:p>
          <a:p>
            <a:pPr marL="0" indent="0">
              <a:buNone/>
            </a:pPr>
            <a:endParaRPr lang="en-US" sz="1200" dirty="0">
              <a:latin typeface="Big Caslon"/>
              <a:cs typeface="Big Caslon"/>
            </a:endParaRPr>
          </a:p>
          <a:p>
            <a:pPr marL="0" indent="0">
              <a:buNone/>
            </a:pPr>
            <a:r>
              <a:rPr lang="en-US" sz="1200" dirty="0">
                <a:latin typeface="Big Caslon"/>
                <a:cs typeface="Big Caslon"/>
              </a:rPr>
              <a:t>By purchasing this product you agree to:</a:t>
            </a:r>
          </a:p>
          <a:p>
            <a:pPr marL="228600" indent="-228600">
              <a:buFont typeface="+mj-lt"/>
              <a:buAutoNum type="arabicPeriod"/>
            </a:pPr>
            <a:r>
              <a:rPr lang="en-US" sz="1200" dirty="0">
                <a:latin typeface="Big Caslon"/>
                <a:cs typeface="Big Caslon"/>
              </a:rPr>
              <a:t>Leave an honest review on my Teachers Pay Teachers store.</a:t>
            </a:r>
          </a:p>
          <a:p>
            <a:pPr marL="228600" indent="-228600">
              <a:buFont typeface="+mj-lt"/>
              <a:buAutoNum type="arabicPeriod"/>
            </a:pPr>
            <a:r>
              <a:rPr lang="en-US" sz="1200" dirty="0">
                <a:latin typeface="Big Caslon"/>
                <a:cs typeface="Big Caslon"/>
              </a:rPr>
              <a:t>Comply with the following:</a:t>
            </a:r>
          </a:p>
          <a:p>
            <a:pPr marL="0" indent="0">
              <a:buNone/>
            </a:pPr>
            <a:endParaRPr lang="en-US" sz="1200" dirty="0">
              <a:latin typeface="Big Caslon"/>
              <a:cs typeface="Big Caslon"/>
            </a:endParaRPr>
          </a:p>
          <a:p>
            <a:pPr marL="0" indent="0">
              <a:buNone/>
            </a:pPr>
            <a:r>
              <a:rPr lang="en-US" sz="1200" dirty="0">
                <a:latin typeface="Big Caslon"/>
                <a:cs typeface="Big Caslon"/>
              </a:rPr>
              <a:t>You may:</a:t>
            </a:r>
            <a:endParaRPr lang="en-US" sz="1200" dirty="0" smtClean="0">
              <a:latin typeface="Big Caslon"/>
              <a:cs typeface="Big Caslon"/>
            </a:endParaRPr>
          </a:p>
          <a:p>
            <a:pPr marL="228600" indent="-228600">
              <a:buFont typeface="+mj-lt"/>
              <a:buAutoNum type="arabicPeriod"/>
            </a:pPr>
            <a:r>
              <a:rPr lang="en-US" sz="1200" dirty="0" smtClean="0">
                <a:latin typeface="Big Caslon"/>
                <a:cs typeface="Big Caslon"/>
              </a:rPr>
              <a:t>Use and copy this product for your OWN classroom and students.</a:t>
            </a:r>
          </a:p>
          <a:p>
            <a:pPr marL="228600" indent="-228600">
              <a:buFont typeface="+mj-lt"/>
              <a:buAutoNum type="arabicPeriod"/>
            </a:pPr>
            <a:r>
              <a:rPr lang="en-US" sz="1200" dirty="0" smtClean="0">
                <a:latin typeface="Big Caslon"/>
                <a:cs typeface="Big Caslon"/>
              </a:rPr>
              <a:t>Use this product for your personal use.</a:t>
            </a:r>
          </a:p>
          <a:p>
            <a:pPr marL="228600" indent="-228600">
              <a:buFont typeface="+mj-lt"/>
              <a:buAutoNum type="arabicPeriod"/>
            </a:pPr>
            <a:r>
              <a:rPr lang="en-US" sz="1200" dirty="0" smtClean="0">
                <a:latin typeface="Big Caslon"/>
                <a:cs typeface="Big Caslon"/>
              </a:rPr>
              <a:t>Review this product and provide a link to my TPT store to recommend others purchase it.</a:t>
            </a:r>
          </a:p>
          <a:p>
            <a:pPr marL="228600" indent="-228600">
              <a:buFont typeface="+mj-lt"/>
              <a:buAutoNum type="arabicPeriod"/>
            </a:pPr>
            <a:endParaRPr lang="en-US" sz="1200" dirty="0" smtClean="0">
              <a:latin typeface="Big Caslon"/>
              <a:cs typeface="Big Caslon"/>
            </a:endParaRPr>
          </a:p>
          <a:p>
            <a:pPr marL="0" indent="0">
              <a:buNone/>
            </a:pPr>
            <a:r>
              <a:rPr lang="en-US" sz="1200" dirty="0" smtClean="0">
                <a:latin typeface="Big Caslon"/>
                <a:cs typeface="Big Caslon"/>
              </a:rPr>
              <a:t>You may not:</a:t>
            </a:r>
          </a:p>
          <a:p>
            <a:pPr marL="228600" indent="-228600">
              <a:buFont typeface="+mj-lt"/>
              <a:buAutoNum type="arabicPeriod"/>
            </a:pPr>
            <a:r>
              <a:rPr lang="en-US" sz="1200" dirty="0" smtClean="0">
                <a:latin typeface="Big Caslon"/>
                <a:cs typeface="Big Caslon"/>
              </a:rPr>
              <a:t>Give this product, either electronically or physically, to other teachers to use in their classrooms.</a:t>
            </a:r>
          </a:p>
          <a:p>
            <a:pPr marL="228600" indent="-228600">
              <a:buFont typeface="+mj-lt"/>
              <a:buAutoNum type="arabicPeriod"/>
            </a:pPr>
            <a:r>
              <a:rPr lang="en-US" sz="1200" dirty="0" smtClean="0">
                <a:latin typeface="Big Caslon"/>
                <a:cs typeface="Big Caslon"/>
              </a:rPr>
              <a:t>Give this product to other people for their own use.</a:t>
            </a:r>
          </a:p>
          <a:p>
            <a:pPr marL="228600" indent="-228600">
              <a:buFont typeface="+mj-lt"/>
              <a:buAutoNum type="arabicPeriod"/>
            </a:pPr>
            <a:r>
              <a:rPr lang="en-US" sz="1200" dirty="0" smtClean="0">
                <a:latin typeface="Big Caslon"/>
                <a:cs typeface="Big Caslon"/>
              </a:rPr>
              <a:t>Share this product electronically.</a:t>
            </a:r>
          </a:p>
          <a:p>
            <a:pPr marL="228600" indent="-228600">
              <a:buFont typeface="+mj-lt"/>
              <a:buAutoNum type="arabicPeriod"/>
            </a:pPr>
            <a:r>
              <a:rPr lang="en-US" sz="1200" dirty="0" smtClean="0">
                <a:latin typeface="Big Caslon"/>
                <a:cs typeface="Big Caslon"/>
              </a:rPr>
              <a:t>Post this product on a website, whether personal, classroom, or district.</a:t>
            </a:r>
          </a:p>
          <a:p>
            <a:pPr marL="228600" indent="-228600">
              <a:buFont typeface="+mj-lt"/>
              <a:buAutoNum type="arabicPeriod"/>
            </a:pPr>
            <a:r>
              <a:rPr lang="en-US" sz="1200" dirty="0" smtClean="0">
                <a:latin typeface="Big Caslon"/>
                <a:cs typeface="Big Caslon"/>
              </a:rPr>
              <a:t>Copy or modify parts of this to give for free or sell for money.</a:t>
            </a:r>
          </a:p>
          <a:p>
            <a:pPr marL="228600" indent="-228600">
              <a:buFont typeface="+mj-lt"/>
              <a:buAutoNum type="arabicPeriod"/>
            </a:pPr>
            <a:endParaRPr lang="en-US" sz="1200" dirty="0" smtClean="0">
              <a:latin typeface="Big Caslon"/>
              <a:cs typeface="Big Caslon"/>
            </a:endParaRPr>
          </a:p>
          <a:p>
            <a:pPr marL="0" indent="0">
              <a:lnSpc>
                <a:spcPct val="110000"/>
              </a:lnSpc>
              <a:spcBef>
                <a:spcPts val="0"/>
              </a:spcBef>
              <a:buNone/>
            </a:pPr>
            <a:r>
              <a:rPr lang="en-US" sz="1000" dirty="0">
                <a:latin typeface="Big Caslon"/>
                <a:cs typeface="Big Caslon"/>
              </a:rPr>
              <a:t>Copyright © </a:t>
            </a:r>
            <a:r>
              <a:rPr lang="en-US" sz="1000" dirty="0" smtClean="0">
                <a:latin typeface="Big Caslon"/>
                <a:cs typeface="Big Caslon"/>
              </a:rPr>
              <a:t>2018 </a:t>
            </a:r>
            <a:r>
              <a:rPr lang="en-US" sz="1000" dirty="0">
                <a:latin typeface="Big Caslon"/>
                <a:cs typeface="Big Caslon"/>
              </a:rPr>
              <a:t>Jeanne Wolz, </a:t>
            </a:r>
            <a:r>
              <a:rPr lang="en-US" sz="1000" dirty="0">
                <a:latin typeface="Big Caslon"/>
                <a:cs typeface="Big Caslon"/>
                <a:hlinkClick r:id="rId4"/>
              </a:rPr>
              <a:t>www.teacheroffduty.com</a:t>
            </a:r>
            <a:r>
              <a:rPr lang="en-US" sz="1000" dirty="0">
                <a:latin typeface="Big Caslon"/>
                <a:cs typeface="Big Caslon"/>
              </a:rPr>
              <a:t>.  All rights reserved by author. This product is to be used by the original downloader only. Copying for more than one teacher, classroom, department, school, or school system is prohibited. This product may not be distributed or displayed digitally for public view. Failure to comply is a copyright infringement and a violation of the Digital Millennium Copyright Act (DMCA). Clipart and elements found in this PDF are copyrighted and cannot be extracted and used outside of this file without permission or license. Intended for </a:t>
            </a:r>
            <a:r>
              <a:rPr lang="en-US" sz="1000" dirty="0" smtClean="0">
                <a:latin typeface="Big Caslon"/>
                <a:cs typeface="Big Caslon"/>
              </a:rPr>
              <a:t>classroom and </a:t>
            </a:r>
            <a:r>
              <a:rPr lang="en-US" sz="1000" dirty="0">
                <a:latin typeface="Big Caslon"/>
                <a:cs typeface="Big Caslon"/>
              </a:rPr>
              <a:t>personal use </a:t>
            </a:r>
            <a:r>
              <a:rPr lang="en-US" sz="1000" dirty="0" smtClean="0">
                <a:latin typeface="Big Caslon"/>
                <a:cs typeface="Big Caslon"/>
              </a:rPr>
              <a:t>ONLY.</a:t>
            </a:r>
            <a:endParaRPr lang="en-US" sz="1000" dirty="0">
              <a:latin typeface="Big Caslon"/>
              <a:cs typeface="Big Caslon"/>
            </a:endParaRPr>
          </a:p>
        </p:txBody>
      </p:sp>
      <p:graphicFrame>
        <p:nvGraphicFramePr>
          <p:cNvPr id="11" name="Table 10"/>
          <p:cNvGraphicFramePr>
            <a:graphicFrameLocks noGrp="1"/>
          </p:cNvGraphicFramePr>
          <p:nvPr>
            <p:extLst>
              <p:ext uri="{D42A27DB-BD31-4B8C-83A1-F6EECF244321}">
                <p14:modId xmlns:p14="http://schemas.microsoft.com/office/powerpoint/2010/main" val="1451626962"/>
              </p:ext>
            </p:extLst>
          </p:nvPr>
        </p:nvGraphicFramePr>
        <p:xfrm>
          <a:off x="649893" y="870765"/>
          <a:ext cx="5587999" cy="2149436"/>
        </p:xfrm>
        <a:graphic>
          <a:graphicData uri="http://schemas.openxmlformats.org/drawingml/2006/table">
            <a:tbl>
              <a:tblPr firstRow="1" bandRow="1">
                <a:effectLst>
                  <a:outerShdw blurRad="50800" dist="38100" dir="2700000" algn="tl" rotWithShape="0">
                    <a:srgbClr val="000000">
                      <a:alpha val="43000"/>
                    </a:srgbClr>
                  </a:outerShdw>
                </a:effectLst>
                <a:tableStyleId>{5C22544A-7EE6-4342-B048-85BDC9FD1C3A}</a:tableStyleId>
              </a:tblPr>
              <a:tblGrid>
                <a:gridCol w="1841500"/>
                <a:gridCol w="990600"/>
                <a:gridCol w="876300"/>
                <a:gridCol w="1879599"/>
              </a:tblGrid>
              <a:tr h="1417320">
                <a:tc gridSpan="4">
                  <a:txBody>
                    <a:bodyPr/>
                    <a:lstStyle/>
                    <a:p>
                      <a:pPr algn="ctr"/>
                      <a:r>
                        <a:rPr lang="en-US" sz="2000" dirty="0" smtClean="0">
                          <a:solidFill>
                            <a:srgbClr val="000000"/>
                          </a:solidFill>
                          <a:latin typeface="Archistico Normal"/>
                          <a:cs typeface="Archistico Normal"/>
                        </a:rPr>
                        <a:t>Thank you for your </a:t>
                      </a:r>
                      <a:br>
                        <a:rPr lang="en-US" sz="2000" dirty="0" smtClean="0">
                          <a:solidFill>
                            <a:srgbClr val="000000"/>
                          </a:solidFill>
                          <a:latin typeface="Archistico Normal"/>
                          <a:cs typeface="Archistico Normal"/>
                        </a:rPr>
                      </a:br>
                      <a:r>
                        <a:rPr lang="en-US" sz="2000" dirty="0" smtClean="0">
                          <a:solidFill>
                            <a:srgbClr val="000000"/>
                          </a:solidFill>
                          <a:latin typeface="Archistico Normal"/>
                          <a:cs typeface="Archistico Normal"/>
                        </a:rPr>
                        <a:t>purchase!</a:t>
                      </a:r>
                      <a:endParaRPr lang="en-US" sz="400" dirty="0" smtClean="0">
                        <a:solidFill>
                          <a:srgbClr val="000000"/>
                        </a:solidFill>
                        <a:latin typeface="Archistico Normal"/>
                        <a:cs typeface="Archistico Normal"/>
                      </a:endParaRPr>
                    </a:p>
                    <a:p>
                      <a:pPr algn="ctr"/>
                      <a:endParaRPr lang="en-US" sz="500" baseline="0" dirty="0" smtClean="0">
                        <a:solidFill>
                          <a:srgbClr val="000000"/>
                        </a:solidFill>
                        <a:latin typeface="Archistico Normal"/>
                        <a:cs typeface="Archistico Normal"/>
                      </a:endParaRPr>
                    </a:p>
                    <a:p>
                      <a:pPr algn="ctr"/>
                      <a:r>
                        <a:rPr lang="en-US" sz="1200" baseline="0" dirty="0" smtClean="0">
                          <a:solidFill>
                            <a:schemeClr val="tx1"/>
                          </a:solidFill>
                          <a:latin typeface="Archistico Normal"/>
                          <a:cs typeface="Archistico Normal"/>
                        </a:rPr>
                        <a:t>You can find more resources like this, as well as connect with a network of teachers dedicated to maximizing their off-duty hours here:</a:t>
                      </a:r>
                    </a:p>
                    <a:p>
                      <a:pPr algn="ctr"/>
                      <a:endParaRPr lang="en-US" sz="700" baseline="0" dirty="0" smtClean="0">
                        <a:solidFill>
                          <a:schemeClr val="tx1"/>
                        </a:solidFill>
                        <a:latin typeface="Archistico Normal"/>
                        <a:cs typeface="Archistico Norm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49277">
                <a:tc gridSpan="2">
                  <a:txBody>
                    <a:bodyPr/>
                    <a:lstStyle/>
                    <a:p>
                      <a:pPr algn="ctr"/>
                      <a:r>
                        <a:rPr lang="en-US" sz="1500" u="sng" dirty="0" smtClean="0">
                          <a:solidFill>
                            <a:schemeClr val="tx1"/>
                          </a:solidFill>
                          <a:latin typeface="Marker Felt"/>
                          <a:cs typeface="Marker Felt"/>
                          <a:hlinkClick r:id="rId4"/>
                        </a:rPr>
                        <a:t>Teacher</a:t>
                      </a:r>
                      <a:r>
                        <a:rPr lang="en-US" sz="1500" u="sng" baseline="0" dirty="0" smtClean="0">
                          <a:solidFill>
                            <a:schemeClr val="tx1"/>
                          </a:solidFill>
                          <a:latin typeface="Marker Felt"/>
                          <a:cs typeface="Marker Felt"/>
                          <a:hlinkClick r:id="rId4"/>
                        </a:rPr>
                        <a:t> Off Duty Blog</a:t>
                      </a:r>
                      <a:endParaRPr lang="en-US" sz="1500" u="sng" baseline="0"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r>
                        <a:rPr lang="en-US" sz="1500" u="sng" dirty="0" smtClean="0">
                          <a:latin typeface="Marker Felt"/>
                          <a:cs typeface="Marker Felt"/>
                          <a:hlinkClick r:id="rId5"/>
                        </a:rPr>
                        <a:t>Teacher Off Duty</a:t>
                      </a:r>
                      <a:r>
                        <a:rPr lang="en-US" sz="1500" u="sng" baseline="0" dirty="0" smtClean="0">
                          <a:latin typeface="Marker Felt"/>
                          <a:cs typeface="Marker Felt"/>
                          <a:hlinkClick r:id="rId5"/>
                        </a:rPr>
                        <a:t> TPT</a:t>
                      </a:r>
                      <a:endParaRPr lang="en-US" sz="1500" u="sng" dirty="0" smtClean="0">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7599">
                <a:tc>
                  <a:txBody>
                    <a:bodyPr/>
                    <a:lstStyle/>
                    <a:p>
                      <a:pPr algn="ctr"/>
                      <a:r>
                        <a:rPr lang="en-US" sz="1500" u="sng" dirty="0" err="1" smtClean="0">
                          <a:solidFill>
                            <a:schemeClr val="tx1"/>
                          </a:solidFill>
                          <a:latin typeface="Marker Felt"/>
                          <a:cs typeface="Marker Felt"/>
                          <a:hlinkClick r:id="rId6"/>
                        </a:rPr>
                        <a:t>Instagram</a:t>
                      </a:r>
                      <a:endParaRPr lang="en-US" sz="1500" u="sng"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u="sng" dirty="0" smtClean="0">
                          <a:solidFill>
                            <a:schemeClr val="tx1"/>
                          </a:solidFill>
                          <a:latin typeface="Marker Felt"/>
                          <a:cs typeface="Marker Felt"/>
                          <a:hlinkClick r:id="rId7"/>
                        </a:rPr>
                        <a:t>Twitter</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1100" dirty="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1500" u="sng" dirty="0" smtClean="0">
                          <a:solidFill>
                            <a:schemeClr val="tx1"/>
                          </a:solidFill>
                          <a:latin typeface="Marker Felt"/>
                          <a:cs typeface="Marker Felt"/>
                          <a:hlinkClick r:id="rId8"/>
                        </a:rPr>
                        <a:t>Facebook</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 name="Picture 9"/>
          <p:cNvPicPr/>
          <p:nvPr/>
        </p:nvPicPr>
        <p:blipFill>
          <a:blip r:embed="rId9">
            <a:extLst>
              <a:ext uri="{28A0092B-C50C-407E-A947-70E740481C1C}">
                <a14:useLocalDpi xmlns:a14="http://schemas.microsoft.com/office/drawing/2010/main" val="0"/>
              </a:ext>
            </a:extLst>
          </a:blip>
          <a:stretch>
            <a:fillRect/>
          </a:stretch>
        </p:blipFill>
        <p:spPr>
          <a:xfrm>
            <a:off x="115354" y="136513"/>
            <a:ext cx="1112084" cy="1102585"/>
          </a:xfrm>
          <a:prstGeom prst="rect">
            <a:avLst/>
          </a:prstGeom>
        </p:spPr>
      </p:pic>
    </p:spTree>
    <p:extLst>
      <p:ext uri="{BB962C8B-B14F-4D97-AF65-F5344CB8AC3E}">
        <p14:creationId xmlns:p14="http://schemas.microsoft.com/office/powerpoint/2010/main" val="367037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21808</TotalTime>
  <Words>708</Words>
  <Application>Microsoft Macintosh PowerPoint</Application>
  <PresentationFormat>Letter Paper (8.5x11 in)</PresentationFormat>
  <Paragraphs>122</Paragraphs>
  <Slides>5</Slides>
  <Notes>3</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Integrating Quotes Lesson Plan Handouts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Title/Cover</dc:title>
  <dc:creator>Jeanne Zeller</dc:creator>
  <cp:lastModifiedBy>Jeanne Zeller</cp:lastModifiedBy>
  <cp:revision>186</cp:revision>
  <cp:lastPrinted>2017-06-15T18:30:34Z</cp:lastPrinted>
  <dcterms:created xsi:type="dcterms:W3CDTF">2017-05-30T19:18:54Z</dcterms:created>
  <dcterms:modified xsi:type="dcterms:W3CDTF">2018-11-20T12:47:50Z</dcterms:modified>
</cp:coreProperties>
</file>