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4" r:id="rId1"/>
  </p:sldMasterIdLst>
  <p:notesMasterIdLst>
    <p:notesMasterId r:id="rId12"/>
  </p:notesMasterIdLst>
  <p:handoutMasterIdLst>
    <p:handoutMasterId r:id="rId13"/>
  </p:handoutMasterIdLst>
  <p:sldIdLst>
    <p:sldId id="409" r:id="rId2"/>
    <p:sldId id="603" r:id="rId3"/>
    <p:sldId id="583" r:id="rId4"/>
    <p:sldId id="581" r:id="rId5"/>
    <p:sldId id="579" r:id="rId6"/>
    <p:sldId id="582" r:id="rId7"/>
    <p:sldId id="580" r:id="rId8"/>
    <p:sldId id="531" r:id="rId9"/>
    <p:sldId id="578" r:id="rId10"/>
    <p:sldId id="53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6F9E6F2-2C7D-4B44-8BC5-BB26CA128756}">
          <p14:sldIdLst>
            <p14:sldId id="409"/>
          </p14:sldIdLst>
        </p14:section>
        <p14:section name="Day 1" id="{F88A1AAA-F7DD-244E-A030-39C9267BD147}">
          <p14:sldIdLst>
            <p14:sldId id="603"/>
            <p14:sldId id="583"/>
            <p14:sldId id="581"/>
            <p14:sldId id="579"/>
            <p14:sldId id="582"/>
            <p14:sldId id="580"/>
            <p14:sldId id="531"/>
            <p14:sldId id="578"/>
            <p14:sldId id="53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13C3"/>
    <a:srgbClr val="0D0C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032" autoAdjust="0"/>
  </p:normalViewPr>
  <p:slideViewPr>
    <p:cSldViewPr snapToGrid="0" snapToObjects="1">
      <p:cViewPr>
        <p:scale>
          <a:sx n="63" d="100"/>
          <a:sy n="63" d="100"/>
        </p:scale>
        <p:origin x="-2272" y="-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6" d="100"/>
        <a:sy n="106" d="100"/>
      </p:scale>
      <p:origin x="0" y="33512"/>
    </p:cViewPr>
  </p:sorterViewPr>
  <p:notesViewPr>
    <p:cSldViewPr snapToGrid="0" snapToObjects="1">
      <p:cViewPr varScale="1">
        <p:scale>
          <a:sx n="70" d="100"/>
          <a:sy n="70" d="100"/>
        </p:scale>
        <p:origin x="-3544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interSettings" Target="printerSettings/printerSettings1.bin"/><Relationship Id="rId15" Type="http://schemas.openxmlformats.org/officeDocument/2006/relationships/presProps" Target="presProps.xml"/><Relationship Id="rId16" Type="http://schemas.openxmlformats.org/officeDocument/2006/relationships/viewProps" Target="viewProps.xml"/><Relationship Id="rId17" Type="http://schemas.openxmlformats.org/officeDocument/2006/relationships/theme" Target="theme/theme1.xml"/><Relationship Id="rId1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DF9B9D-1478-0049-B168-78DC365DDD35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8AA4C8-DC46-7848-AC39-71EE99ABC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587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hyperlink" Target="http://www.teacheroffduty.com" TargetMode="Externa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851F2-B621-BE42-87BD-19E1B4A15E54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i="1" dirty="0" smtClean="0"/>
              <a:t>Copyright © 2017 Jeanne Wolz,. </a:t>
            </a:r>
            <a:r>
              <a:rPr lang="en-US" sz="1200" i="1" dirty="0" smtClean="0">
                <a:hlinkClick r:id="rId2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30DBF-4623-024C-8862-46B4E3DC53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50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marR="0" indent="0" algn="l" defTabSz="4572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Relationship Id="rId3" Type="http://schemas.openxmlformats.org/officeDocument/2006/relationships/hyperlink" Target="http://www.teacheroffduty.com" TargetMode="Externa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Relationship Id="rId3" Type="http://schemas.openxmlformats.org/officeDocument/2006/relationships/hyperlink" Target="http://www.teacheroffduty.com" TargetMode="Externa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Relationship Id="rId3" Type="http://schemas.openxmlformats.org/officeDocument/2006/relationships/hyperlink" Target="http://www.teacheroffduty.com" TargetMode="Externa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Relationship Id="rId3" Type="http://schemas.openxmlformats.org/officeDocument/2006/relationships/hyperlink" Target="http://www.teacheroffduty.com" TargetMode="Externa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Relationship Id="rId3" Type="http://schemas.openxmlformats.org/officeDocument/2006/relationships/hyperlink" Target="http://www.teacheroffduty.com" TargetMode="Externa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Relationship Id="rId3" Type="http://schemas.openxmlformats.org/officeDocument/2006/relationships/hyperlink" Target="http://www.teacheroffduty.com" TargetMode="Externa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Relationship Id="rId3" Type="http://schemas.openxmlformats.org/officeDocument/2006/relationships/hyperlink" Target="http://www.teacheroffduty.com" TargetMode="Externa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Relationship Id="rId3" Type="http://schemas.openxmlformats.org/officeDocument/2006/relationships/hyperlink" Target="http://www.teacheroffduty.com" TargetMode="Externa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Relationship Id="rId3" Type="http://schemas.openxmlformats.org/officeDocument/2006/relationships/hyperlink" Target="http://www.teacheroffduty.com" TargetMode="Externa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Relationship Id="rId3" Type="http://schemas.openxmlformats.org/officeDocument/2006/relationships/hyperlink" Target="http://www.teacheroffduty.com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013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051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7832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5159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17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68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328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 dirty="0" smtClean="0"/>
              <a:t>Copyright © 2018 Jeanne </a:t>
            </a:r>
            <a:r>
              <a:rPr lang="en-US" sz="1200" i="1" dirty="0" err="1" smtClean="0"/>
              <a:t>Wolz</a:t>
            </a:r>
            <a:r>
              <a:rPr lang="en-US" sz="1200" i="1" dirty="0" smtClean="0"/>
              <a:t>, </a:t>
            </a:r>
            <a:r>
              <a:rPr lang="en-US" sz="1200" i="1" dirty="0" smtClean="0">
                <a:hlinkClick r:id="rId3"/>
              </a:rPr>
              <a:t>www.teacheroffduty.com</a:t>
            </a:r>
            <a:r>
              <a:rPr lang="en-US" sz="1200" i="1" dirty="0" smtClean="0"/>
              <a:t>.  For classroom use only by a single teacher. Please purchase one licensure per teacher using this product. All rights reserved.</a:t>
            </a:r>
          </a:p>
          <a:p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C30DBF-4623-024C-8862-46B4E3DC53C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785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7501" y="1449148"/>
            <a:ext cx="7929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7501" y="5280847"/>
            <a:ext cx="7929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t>11/20/18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800600"/>
            <a:ext cx="792106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7500" y="5367338"/>
            <a:ext cx="7921064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73773" y="1081456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239" y="1238502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9893" y="4443681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680982" y="1081457"/>
            <a:ext cx="28575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4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7" y="2435958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7000" y="2286001"/>
            <a:ext cx="3660225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9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6" y="586171"/>
            <a:ext cx="1871093" cy="51347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7501" y="446089"/>
            <a:ext cx="4958655" cy="5414962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222287"/>
            <a:ext cx="7915931" cy="363651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2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500" y="2951396"/>
            <a:ext cx="7921064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5281202"/>
            <a:ext cx="7921064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02557A-7053-4340-A874-8AB926A8EDA1}" type="datetimeFigureOut">
              <a:rPr lang="en-US" smtClean="0"/>
              <a:pPr/>
              <a:t>11/20/18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F9944-A4F6-4C59-AEBD-678D6480B8E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4034" y="2222288"/>
            <a:ext cx="3889405" cy="36387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62" y="2222287"/>
            <a:ext cx="3895937" cy="3638764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046" y="2174875"/>
            <a:ext cx="389239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1047" y="2751139"/>
            <a:ext cx="3892392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174875"/>
            <a:ext cx="389593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62" y="2751139"/>
            <a:ext cx="3895937" cy="3109913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4" y="446088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4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5" y="446089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4" y="2260739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046" y="727523"/>
            <a:ext cx="3639741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1046" y="2344684"/>
            <a:ext cx="3639741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8" y="6041363"/>
            <a:ext cx="732659" cy="365125"/>
          </a:xfrm>
        </p:spPr>
        <p:txBody>
          <a:bodyPr/>
          <a:lstStyle/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3"/>
            <a:ext cx="247156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9"/>
            <a:ext cx="796616" cy="490599"/>
          </a:xfrm>
        </p:spPr>
        <p:txBody>
          <a:bodyPr/>
          <a:lstStyle/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7500" y="447188"/>
            <a:ext cx="7928999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184402"/>
            <a:ext cx="7922464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636" y="6041363"/>
            <a:ext cx="648324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00969" y="6041363"/>
            <a:ext cx="100778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5F2302E4-65AF-BF41-B44E-321945B471E7}" type="datetimeFigureOut">
              <a:rPr lang="en-US" smtClean="0"/>
              <a:t>11/20/18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08749" y="5915889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FC114D38-F28D-CE4D-94DB-85AE030228A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5" r:id="rId1"/>
    <p:sldLayoutId id="2147483966" r:id="rId2"/>
    <p:sldLayoutId id="2147483967" r:id="rId3"/>
    <p:sldLayoutId id="2147483968" r:id="rId4"/>
    <p:sldLayoutId id="2147483969" r:id="rId5"/>
    <p:sldLayoutId id="2147483970" r:id="rId6"/>
    <p:sldLayoutId id="2147483971" r:id="rId7"/>
    <p:sldLayoutId id="2147483972" r:id="rId8"/>
    <p:sldLayoutId id="2147483973" r:id="rId9"/>
    <p:sldLayoutId id="2147483974" r:id="rId10"/>
    <p:sldLayoutId id="2147483975" r:id="rId11"/>
    <p:sldLayoutId id="2147483976" r:id="rId12"/>
    <p:sldLayoutId id="2147483977" r:id="rId13"/>
    <p:sldLayoutId id="2147483978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49404" y="2951396"/>
            <a:ext cx="8379160" cy="1468800"/>
          </a:xfrm>
        </p:spPr>
        <p:txBody>
          <a:bodyPr/>
          <a:lstStyle/>
          <a:p>
            <a:r>
              <a:rPr lang="en-US" sz="4400" dirty="0"/>
              <a:t>Quote or Paraphrase </a:t>
            </a:r>
            <a:r>
              <a:rPr lang="en-US" sz="4400" dirty="0" smtClean="0"/>
              <a:t>Lesson </a:t>
            </a:r>
            <a:r>
              <a:rPr lang="en-US" sz="4400" dirty="0" err="1" smtClean="0"/>
              <a:t>Powerpoint</a:t>
            </a:r>
            <a:endParaRPr lang="en-US" sz="4400" i="1" spc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 smtClean="0"/>
              <a:t>Jeanne Wolz, Teacher Off Duty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0900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Share-Time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smtClean="0"/>
              <a:t>Share </a:t>
            </a:r>
            <a:r>
              <a:rPr lang="en-US" sz="3200" dirty="0"/>
              <a:t>one piece of </a:t>
            </a:r>
            <a:r>
              <a:rPr lang="en-US" sz="3200" dirty="0" smtClean="0"/>
              <a:t>evidence from a source that you used </a:t>
            </a:r>
            <a:r>
              <a:rPr lang="en-US" sz="3200" dirty="0"/>
              <a:t>and explain why </a:t>
            </a:r>
            <a:r>
              <a:rPr lang="en-US" sz="3200" dirty="0" smtClean="0"/>
              <a:t>you chose </a:t>
            </a:r>
            <a:r>
              <a:rPr lang="en-US" sz="3200" dirty="0"/>
              <a:t>to quote or paraphrase. </a:t>
            </a:r>
          </a:p>
        </p:txBody>
      </p:sp>
    </p:spTree>
    <p:extLst>
      <p:ext uri="{BB962C8B-B14F-4D97-AF65-F5344CB8AC3E}">
        <p14:creationId xmlns:p14="http://schemas.microsoft.com/office/powerpoint/2010/main" val="331899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287200834"/>
              </p:ext>
            </p:extLst>
          </p:nvPr>
        </p:nvGraphicFramePr>
        <p:xfrm>
          <a:off x="373507" y="311736"/>
          <a:ext cx="8441336" cy="31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0668"/>
                <a:gridCol w="4220668"/>
              </a:tblGrid>
              <a:tr h="464191">
                <a:tc gridSpan="2">
                  <a:txBody>
                    <a:bodyPr/>
                    <a:lstStyle/>
                    <a:p>
                      <a:pPr algn="ctr"/>
                      <a:r>
                        <a:rPr lang="en-US" sz="4400" dirty="0" smtClean="0">
                          <a:latin typeface="+mj-lt"/>
                        </a:rPr>
                        <a:t>Do</a:t>
                      </a:r>
                      <a:r>
                        <a:rPr lang="en-US" sz="4400" baseline="0" dirty="0" smtClean="0">
                          <a:latin typeface="+mj-lt"/>
                        </a:rPr>
                        <a:t> Now</a:t>
                      </a:r>
                      <a:endParaRPr lang="en-US" sz="44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3200" dirty="0"/>
                    </a:p>
                  </a:txBody>
                  <a:tcPr/>
                </a:tc>
              </a:tr>
              <a:tr h="464191">
                <a:tc>
                  <a:txBody>
                    <a:bodyPr/>
                    <a:lstStyle/>
                    <a:p>
                      <a:pPr marL="514350" indent="-514350">
                        <a:buFont typeface="+mj-lt"/>
                        <a:buAutoNum type="arabicPeriod"/>
                      </a:pPr>
                      <a:r>
                        <a:rPr lang="en-US" sz="2400" b="1" i="0" dirty="0" smtClean="0">
                          <a:latin typeface="Verdana"/>
                          <a:cs typeface="Verdana"/>
                        </a:rPr>
                        <a:t>Write in planner:</a:t>
                      </a:r>
                      <a:endParaRPr lang="en-US" sz="2400" b="0" i="0" dirty="0" smtClean="0">
                        <a:latin typeface="Verdana"/>
                        <a:cs typeface="Verdana"/>
                      </a:endParaRPr>
                    </a:p>
                    <a:p>
                      <a:pPr marL="971550" marR="0" lvl="2" indent="-51435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2000" b="0" i="0" baseline="0" dirty="0" smtClean="0">
                          <a:latin typeface="Verdana"/>
                          <a:cs typeface="Verdana"/>
                        </a:rPr>
                        <a:t>Finish </a:t>
                      </a:r>
                      <a:r>
                        <a:rPr lang="en-US" sz="2000" b="0" i="0" baseline="0" dirty="0" smtClean="0">
                          <a:latin typeface="Verdana"/>
                          <a:cs typeface="Verdana"/>
                        </a:rPr>
                        <a:t>evaluating information and changing to quotes or paraphrases</a:t>
                      </a:r>
                      <a:endParaRPr lang="en-US" sz="2400" b="0" i="0" dirty="0" smtClean="0">
                        <a:latin typeface="Verdana"/>
                        <a:cs typeface="Verdana"/>
                      </a:endParaRPr>
                    </a:p>
                    <a:p>
                      <a:pPr marL="514350" indent="-514350">
                        <a:buFont typeface="+mj-lt"/>
                        <a:buAutoNum type="arabicPeriod"/>
                      </a:pPr>
                      <a:endParaRPr lang="en-US" sz="2400" b="1" i="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endParaRPr lang="en-US" sz="240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2400" b="1" dirty="0" smtClean="0">
                          <a:latin typeface="Verdana"/>
                          <a:cs typeface="Verdana"/>
                        </a:rPr>
                        <a:t>2. Get out: </a:t>
                      </a:r>
                      <a:endParaRPr lang="en-US" sz="2400" dirty="0" smtClean="0">
                        <a:latin typeface="Verdana"/>
                        <a:cs typeface="Verdana"/>
                      </a:endParaRPr>
                    </a:p>
                    <a:p>
                      <a:pPr marL="843534" lvl="1" indent="-514350">
                        <a:buFont typeface="Wingdings" charset="2"/>
                        <a:buChar char="Ø"/>
                      </a:pPr>
                      <a:r>
                        <a:rPr lang="en-US" sz="2000" dirty="0" smtClean="0">
                          <a:latin typeface="Verdana"/>
                          <a:cs typeface="Verdana"/>
                        </a:rPr>
                        <a:t>Draft </a:t>
                      </a:r>
                      <a:r>
                        <a:rPr lang="en-US" sz="2000" dirty="0" smtClean="0">
                          <a:latin typeface="Verdana"/>
                          <a:cs typeface="Verdana"/>
                        </a:rPr>
                        <a:t>of </a:t>
                      </a:r>
                      <a:r>
                        <a:rPr lang="en-US" sz="2000" dirty="0" smtClean="0">
                          <a:latin typeface="Verdana"/>
                          <a:cs typeface="Verdana"/>
                        </a:rPr>
                        <a:t>writing</a:t>
                      </a:r>
                      <a:endParaRPr lang="en-US" sz="2000" dirty="0" smtClean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1190257"/>
              </p:ext>
            </p:extLst>
          </p:nvPr>
        </p:nvGraphicFramePr>
        <p:xfrm>
          <a:off x="373507" y="3372134"/>
          <a:ext cx="8441336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41336"/>
              </a:tblGrid>
              <a:tr h="378627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 smtClean="0">
                          <a:latin typeface="+mj-lt"/>
                        </a:rPr>
                        <a:t>Today we will…</a:t>
                      </a:r>
                      <a:endParaRPr lang="en-US" sz="4000" dirty="0">
                        <a:latin typeface="+mj-lt"/>
                      </a:endParaRPr>
                    </a:p>
                  </a:txBody>
                  <a:tcPr>
                    <a:cell3D prstMaterial="dkEdge">
                      <a:bevel w="152400" h="50800" prst="softRound"/>
                      <a:lightRig rig="flood" dir="t"/>
                    </a:cell3D>
                    <a:solidFill>
                      <a:schemeClr val="accent2"/>
                    </a:solidFill>
                  </a:tcPr>
                </a:tc>
              </a:tr>
              <a:tr h="2333997">
                <a:tc>
                  <a:txBody>
                    <a:bodyPr/>
                    <a:lstStyle/>
                    <a:p>
                      <a:r>
                        <a:rPr lang="en-US" sz="2100" b="1" dirty="0" smtClean="0">
                          <a:latin typeface="Verdana"/>
                          <a:cs typeface="Verdana"/>
                        </a:rPr>
                        <a:t>What: </a:t>
                      </a:r>
                      <a:r>
                        <a:rPr lang="en-US" sz="2100" b="0" dirty="0" smtClean="0">
                          <a:latin typeface="Verdana"/>
                          <a:cs typeface="Verdana"/>
                        </a:rPr>
                        <a:t>Decide</a:t>
                      </a:r>
                      <a:r>
                        <a:rPr lang="en-US" sz="2100" b="0" baseline="0" dirty="0" smtClean="0">
                          <a:latin typeface="Verdana"/>
                          <a:cs typeface="Verdana"/>
                        </a:rPr>
                        <a:t> whether to quote or paraphrase each piece of information we got from another source.</a:t>
                      </a:r>
                      <a:endParaRPr lang="en-US" sz="2100" b="0" dirty="0" smtClean="0">
                        <a:latin typeface="Verdana"/>
                        <a:cs typeface="Verdana"/>
                      </a:endParaRPr>
                    </a:p>
                    <a:p>
                      <a:endParaRPr lang="en-US" sz="21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100" b="1" dirty="0" smtClean="0">
                          <a:latin typeface="Verdana"/>
                          <a:cs typeface="Verdana"/>
                        </a:rPr>
                        <a:t>How: </a:t>
                      </a:r>
                      <a:r>
                        <a:rPr lang="en-US" sz="2100" b="0" dirty="0" smtClean="0">
                          <a:latin typeface="Verdana"/>
                          <a:cs typeface="Verdana"/>
                        </a:rPr>
                        <a:t>By asking ourselves questions about why we’re using the information.</a:t>
                      </a:r>
                    </a:p>
                    <a:p>
                      <a:endParaRPr lang="en-US" sz="2100" dirty="0" smtClean="0">
                        <a:latin typeface="Verdana"/>
                        <a:cs typeface="Verdana"/>
                      </a:endParaRPr>
                    </a:p>
                    <a:p>
                      <a:r>
                        <a:rPr lang="en-US" sz="2100" b="1" dirty="0" smtClean="0">
                          <a:latin typeface="Verdana"/>
                          <a:cs typeface="Verdana"/>
                        </a:rPr>
                        <a:t>Why: </a:t>
                      </a:r>
                      <a:r>
                        <a:rPr lang="en-US" sz="2100" b="0" dirty="0" smtClean="0">
                          <a:latin typeface="Verdana"/>
                          <a:cs typeface="Verdana"/>
                        </a:rPr>
                        <a:t>Because by over-quoting</a:t>
                      </a:r>
                      <a:r>
                        <a:rPr lang="en-US" sz="2100" b="0" baseline="0" dirty="0" smtClean="0">
                          <a:latin typeface="Verdana"/>
                          <a:cs typeface="Verdana"/>
                        </a:rPr>
                        <a:t> or under-quoting, we make it sound like we don’t know what we’re talking about.</a:t>
                      </a:r>
                      <a:endParaRPr lang="en-US" sz="2100" b="0" i="0" dirty="0">
                        <a:latin typeface="Verdana"/>
                        <a:cs typeface="Verdana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 descr="grey-1293127_128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389" y="1505084"/>
            <a:ext cx="597221" cy="597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16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the Difference?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274846"/>
            <a:ext cx="3892393" cy="576262"/>
          </a:xfrm>
        </p:spPr>
        <p:txBody>
          <a:bodyPr/>
          <a:lstStyle/>
          <a:p>
            <a:r>
              <a:rPr lang="en-US" sz="3600" b="1" u="sng" dirty="0" smtClean="0"/>
              <a:t>Quote</a:t>
            </a:r>
            <a:endParaRPr lang="en-US" sz="3600" b="1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500" y="3080417"/>
            <a:ext cx="2720085" cy="3109913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268955"/>
            <a:ext cx="3895937" cy="576262"/>
          </a:xfrm>
        </p:spPr>
        <p:txBody>
          <a:bodyPr/>
          <a:lstStyle/>
          <a:p>
            <a:r>
              <a:rPr lang="en-US" sz="3600" b="1" u="sng" dirty="0" smtClean="0"/>
              <a:t>Paraphrase</a:t>
            </a:r>
            <a:endParaRPr lang="en-US" sz="3600" b="1" u="sng" dirty="0"/>
          </a:p>
        </p:txBody>
      </p:sp>
      <p:sp>
        <p:nvSpPr>
          <p:cNvPr id="7" name="Donut 6"/>
          <p:cNvSpPr/>
          <p:nvPr/>
        </p:nvSpPr>
        <p:spPr>
          <a:xfrm>
            <a:off x="-1" y="1975669"/>
            <a:ext cx="5816415" cy="4882331"/>
          </a:xfrm>
          <a:prstGeom prst="donut">
            <a:avLst>
              <a:gd name="adj" fmla="val 1284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3327585" y="1955591"/>
            <a:ext cx="5816415" cy="4882331"/>
          </a:xfrm>
          <a:prstGeom prst="donut">
            <a:avLst>
              <a:gd name="adj" fmla="val 1284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2584619" y="3056212"/>
            <a:ext cx="3892393" cy="576262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600" b="1" i="1" u="sng" dirty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3527474" y="3632474"/>
            <a:ext cx="2116487" cy="3109913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76700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the Difference?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274846"/>
            <a:ext cx="3892393" cy="576262"/>
          </a:xfrm>
        </p:spPr>
        <p:txBody>
          <a:bodyPr/>
          <a:lstStyle/>
          <a:p>
            <a:r>
              <a:rPr lang="en-US" sz="3600" b="1" u="sng" dirty="0" smtClean="0"/>
              <a:t>Quote</a:t>
            </a:r>
            <a:endParaRPr lang="en-US" sz="3600" b="1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500" y="3080417"/>
            <a:ext cx="2720085" cy="3109913"/>
          </a:xfrm>
        </p:spPr>
        <p:txBody>
          <a:bodyPr/>
          <a:lstStyle/>
          <a:p>
            <a:r>
              <a:rPr lang="en-US" sz="2400" b="1" dirty="0" smtClean="0"/>
              <a:t>The exact words/sentence your source said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268955"/>
            <a:ext cx="3895937" cy="576262"/>
          </a:xfrm>
        </p:spPr>
        <p:txBody>
          <a:bodyPr/>
          <a:lstStyle/>
          <a:p>
            <a:r>
              <a:rPr lang="en-US" sz="3600" b="1" u="sng" dirty="0" smtClean="0"/>
              <a:t>Paraphrase</a:t>
            </a:r>
            <a:endParaRPr lang="en-US" sz="3600" b="1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16414" y="3056212"/>
            <a:ext cx="2720085" cy="3109913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The idea from the source in your </a:t>
            </a:r>
            <a:r>
              <a:rPr lang="en-US" sz="2400" b="1" u="sng" dirty="0" smtClean="0"/>
              <a:t>own</a:t>
            </a:r>
            <a:r>
              <a:rPr lang="en-US" sz="2400" b="1" dirty="0" smtClean="0"/>
              <a:t> words</a:t>
            </a:r>
            <a:endParaRPr lang="en-US" sz="2400" dirty="0" smtClean="0"/>
          </a:p>
        </p:txBody>
      </p:sp>
      <p:sp>
        <p:nvSpPr>
          <p:cNvPr id="7" name="Donut 6"/>
          <p:cNvSpPr/>
          <p:nvPr/>
        </p:nvSpPr>
        <p:spPr>
          <a:xfrm>
            <a:off x="-1" y="1975669"/>
            <a:ext cx="5816415" cy="4882331"/>
          </a:xfrm>
          <a:prstGeom prst="donut">
            <a:avLst>
              <a:gd name="adj" fmla="val 1284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3327585" y="1955591"/>
            <a:ext cx="5816415" cy="4882331"/>
          </a:xfrm>
          <a:prstGeom prst="donut">
            <a:avLst>
              <a:gd name="adj" fmla="val 1284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3527474" y="3632474"/>
            <a:ext cx="2116487" cy="3109913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9593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the Difference?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274846"/>
            <a:ext cx="3892393" cy="576262"/>
          </a:xfrm>
        </p:spPr>
        <p:txBody>
          <a:bodyPr/>
          <a:lstStyle/>
          <a:p>
            <a:r>
              <a:rPr lang="en-US" sz="3600" b="1" u="sng" dirty="0" smtClean="0"/>
              <a:t>Quote</a:t>
            </a:r>
            <a:endParaRPr lang="en-US" sz="3600" b="1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500" y="3080417"/>
            <a:ext cx="2720085" cy="3109913"/>
          </a:xfrm>
        </p:spPr>
        <p:txBody>
          <a:bodyPr/>
          <a:lstStyle/>
          <a:p>
            <a:r>
              <a:rPr lang="en-US" sz="2400" b="1" dirty="0" smtClean="0"/>
              <a:t>The exact words/sentence your source said</a:t>
            </a:r>
          </a:p>
          <a:p>
            <a:r>
              <a:rPr lang="en-US" sz="2400" b="1" dirty="0" smtClean="0"/>
              <a:t>Must</a:t>
            </a:r>
            <a:r>
              <a:rPr lang="en-US" sz="2400" dirty="0" smtClean="0"/>
              <a:t> use quotation marks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268955"/>
            <a:ext cx="3895937" cy="576262"/>
          </a:xfrm>
        </p:spPr>
        <p:txBody>
          <a:bodyPr/>
          <a:lstStyle/>
          <a:p>
            <a:r>
              <a:rPr lang="en-US" sz="3600" b="1" u="sng" dirty="0" smtClean="0"/>
              <a:t>Paraphrase</a:t>
            </a:r>
            <a:endParaRPr lang="en-US" sz="3600" b="1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16414" y="3056212"/>
            <a:ext cx="2720085" cy="3109913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The idea from the source in your </a:t>
            </a:r>
            <a:r>
              <a:rPr lang="en-US" sz="2400" b="1" u="sng" dirty="0" smtClean="0"/>
              <a:t>own</a:t>
            </a:r>
            <a:r>
              <a:rPr lang="en-US" sz="2400" b="1" dirty="0" smtClean="0"/>
              <a:t> words</a:t>
            </a:r>
            <a:endParaRPr lang="en-US" sz="2400" dirty="0" smtClean="0"/>
          </a:p>
          <a:p>
            <a:r>
              <a:rPr lang="en-US" sz="2400" dirty="0" smtClean="0"/>
              <a:t>No quotation marks</a:t>
            </a:r>
            <a:endParaRPr lang="en-US" sz="2400" dirty="0"/>
          </a:p>
        </p:txBody>
      </p:sp>
      <p:sp>
        <p:nvSpPr>
          <p:cNvPr id="7" name="Donut 6"/>
          <p:cNvSpPr/>
          <p:nvPr/>
        </p:nvSpPr>
        <p:spPr>
          <a:xfrm>
            <a:off x="-1" y="1975669"/>
            <a:ext cx="5816415" cy="4882331"/>
          </a:xfrm>
          <a:prstGeom prst="donut">
            <a:avLst>
              <a:gd name="adj" fmla="val 1284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3327585" y="1955591"/>
            <a:ext cx="5816415" cy="4882331"/>
          </a:xfrm>
          <a:prstGeom prst="donut">
            <a:avLst>
              <a:gd name="adj" fmla="val 1284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2584619" y="3056212"/>
            <a:ext cx="3892393" cy="576262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i="1" u="sng" dirty="0" smtClean="0"/>
              <a:t>Both</a:t>
            </a:r>
            <a:endParaRPr lang="en-US" sz="3600" b="1" i="1" u="sng" dirty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3527474" y="3632474"/>
            <a:ext cx="2116487" cy="3109913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8235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the Difference?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500" y="2274846"/>
            <a:ext cx="3892393" cy="576262"/>
          </a:xfrm>
        </p:spPr>
        <p:txBody>
          <a:bodyPr/>
          <a:lstStyle/>
          <a:p>
            <a:r>
              <a:rPr lang="en-US" sz="3600" b="1" u="sng" dirty="0" smtClean="0"/>
              <a:t>Quote</a:t>
            </a:r>
            <a:endParaRPr lang="en-US" sz="3600" b="1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500" y="3080417"/>
            <a:ext cx="2720085" cy="3109913"/>
          </a:xfrm>
        </p:spPr>
        <p:txBody>
          <a:bodyPr/>
          <a:lstStyle/>
          <a:p>
            <a:r>
              <a:rPr lang="en-US" sz="2400" b="1" dirty="0" smtClean="0"/>
              <a:t>The exact words/sentence your source said</a:t>
            </a:r>
          </a:p>
          <a:p>
            <a:r>
              <a:rPr lang="en-US" sz="2400" b="1" dirty="0" smtClean="0"/>
              <a:t>Must</a:t>
            </a:r>
            <a:r>
              <a:rPr lang="en-US" sz="2400" dirty="0" smtClean="0"/>
              <a:t> use quotation marks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62" y="2268955"/>
            <a:ext cx="3895937" cy="576262"/>
          </a:xfrm>
        </p:spPr>
        <p:txBody>
          <a:bodyPr/>
          <a:lstStyle/>
          <a:p>
            <a:r>
              <a:rPr lang="en-US" sz="3600" b="1" u="sng" dirty="0" smtClean="0"/>
              <a:t>Paraphrase</a:t>
            </a:r>
            <a:endParaRPr lang="en-US" sz="3600" b="1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16414" y="3056212"/>
            <a:ext cx="2720085" cy="3109913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The idea from the source in your </a:t>
            </a:r>
            <a:r>
              <a:rPr lang="en-US" sz="2400" b="1" u="sng" dirty="0" smtClean="0"/>
              <a:t>own</a:t>
            </a:r>
            <a:r>
              <a:rPr lang="en-US" sz="2400" b="1" dirty="0" smtClean="0"/>
              <a:t> words</a:t>
            </a:r>
            <a:endParaRPr lang="en-US" sz="2400" dirty="0" smtClean="0"/>
          </a:p>
          <a:p>
            <a:r>
              <a:rPr lang="en-US" sz="2400" dirty="0" smtClean="0"/>
              <a:t>No quotation marks</a:t>
            </a:r>
            <a:endParaRPr lang="en-US" sz="2400" dirty="0"/>
          </a:p>
        </p:txBody>
      </p:sp>
      <p:sp>
        <p:nvSpPr>
          <p:cNvPr id="7" name="Donut 6"/>
          <p:cNvSpPr/>
          <p:nvPr/>
        </p:nvSpPr>
        <p:spPr>
          <a:xfrm>
            <a:off x="-1" y="1975669"/>
            <a:ext cx="5816415" cy="4882331"/>
          </a:xfrm>
          <a:prstGeom prst="donut">
            <a:avLst>
              <a:gd name="adj" fmla="val 1284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7"/>
          <p:cNvSpPr/>
          <p:nvPr/>
        </p:nvSpPr>
        <p:spPr>
          <a:xfrm>
            <a:off x="3327585" y="1955591"/>
            <a:ext cx="5816415" cy="4882331"/>
          </a:xfrm>
          <a:prstGeom prst="donut">
            <a:avLst>
              <a:gd name="adj" fmla="val 1284"/>
            </a:avLst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2584619" y="3056212"/>
            <a:ext cx="3892393" cy="576262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b="1" i="1" u="sng" dirty="0" smtClean="0"/>
              <a:t>Both</a:t>
            </a:r>
            <a:endParaRPr lang="en-US" sz="3600" b="1" i="1" u="sng" dirty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3527474" y="3632474"/>
            <a:ext cx="2116487" cy="3109913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In-text citation</a:t>
            </a:r>
          </a:p>
          <a:p>
            <a:r>
              <a:rPr lang="en-US" sz="2400" dirty="0" smtClean="0"/>
              <a:t>Reference citation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3248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of Quote/Paraphrase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6" y="4278961"/>
            <a:ext cx="3892393" cy="576262"/>
          </a:xfrm>
        </p:spPr>
        <p:txBody>
          <a:bodyPr/>
          <a:lstStyle/>
          <a:p>
            <a:r>
              <a:rPr lang="en-US" sz="2400" i="1" u="sng" dirty="0" smtClean="0"/>
              <a:t>Example of quote:</a:t>
            </a:r>
            <a:endParaRPr lang="en-US" sz="2400" i="1" u="sng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3756" y="5023290"/>
            <a:ext cx="4179163" cy="1357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According to Vote at 16, “Political awareness at a younger age may lead to more political involvement” (www.voteat16.com).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194" y="4290765"/>
            <a:ext cx="3895937" cy="576262"/>
          </a:xfrm>
        </p:spPr>
        <p:txBody>
          <a:bodyPr/>
          <a:lstStyle/>
          <a:p>
            <a:r>
              <a:rPr lang="en-US" sz="2400" i="1" u="sng" dirty="0" smtClean="0"/>
              <a:t>Example of paraphrase</a:t>
            </a:r>
            <a:endParaRPr lang="en-US" sz="2400" i="1" u="sng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194" y="5000792"/>
            <a:ext cx="4121770" cy="135733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According to Vote at 16, kids might participate in politics more if they know more about what’s going </a:t>
            </a:r>
            <a:r>
              <a:rPr lang="en-US" dirty="0"/>
              <a:t>on </a:t>
            </a:r>
            <a:r>
              <a:rPr lang="en-US" dirty="0" smtClean="0"/>
              <a:t>(</a:t>
            </a:r>
            <a:r>
              <a:rPr lang="en-US" dirty="0"/>
              <a:t>www.voteat16.com).</a:t>
            </a:r>
          </a:p>
        </p:txBody>
      </p:sp>
      <p:sp>
        <p:nvSpPr>
          <p:cNvPr id="7" name="Content Placeholder 3"/>
          <p:cNvSpPr txBox="1">
            <a:spLocks/>
          </p:cNvSpPr>
          <p:nvPr/>
        </p:nvSpPr>
        <p:spPr>
          <a:xfrm>
            <a:off x="607501" y="2257291"/>
            <a:ext cx="7928998" cy="202167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8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00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Font typeface="Wingdings 2" charset="2"/>
              <a:buChar char="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b="1" dirty="0" smtClean="0"/>
              <a:t>Text from source: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u="sng" dirty="0" smtClean="0"/>
              <a:t>Political </a:t>
            </a:r>
            <a:r>
              <a:rPr lang="en-US" u="sng" dirty="0"/>
              <a:t>awareness at a younger age may lead to more political involvement</a:t>
            </a:r>
            <a:r>
              <a:rPr lang="en-US" dirty="0"/>
              <a:t> and a greater connection between young people’s involvement in a variety of political forums such as student councils and students’ union activism</a:t>
            </a:r>
            <a:r>
              <a:rPr lang="en-US" dirty="0" smtClean="0"/>
              <a:t>. 						</a:t>
            </a:r>
            <a:r>
              <a:rPr lang="mr-IN" sz="1400" i="1" dirty="0" smtClean="0"/>
              <a:t>–</a:t>
            </a:r>
            <a:r>
              <a:rPr lang="en-US" sz="1400" i="1" dirty="0" smtClean="0"/>
              <a:t> </a:t>
            </a:r>
            <a:r>
              <a:rPr lang="en-US" sz="1400" i="1" dirty="0"/>
              <a:t>www.voteat16.ie</a:t>
            </a:r>
            <a:endParaRPr lang="en-US" sz="1100" i="1" dirty="0"/>
          </a:p>
          <a:p>
            <a:pPr marL="0" lvl="0" indent="0">
              <a:lnSpc>
                <a:spcPct val="120000"/>
              </a:lnSpc>
              <a:buNone/>
            </a:pPr>
            <a:endParaRPr lang="en-US" dirty="0" smtClean="0"/>
          </a:p>
        </p:txBody>
      </p:sp>
      <p:cxnSp>
        <p:nvCxnSpPr>
          <p:cNvPr id="9" name="Straight Connector 8"/>
          <p:cNvCxnSpPr/>
          <p:nvPr/>
        </p:nvCxnSpPr>
        <p:spPr>
          <a:xfrm>
            <a:off x="4477388" y="4290765"/>
            <a:ext cx="0" cy="22000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83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35" y="64052"/>
            <a:ext cx="8938733" cy="682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14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Work-Time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4034" y="2312083"/>
            <a:ext cx="7915931" cy="4050450"/>
          </a:xfrm>
        </p:spPr>
        <p:txBody>
          <a:bodyPr anchor="t"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200" dirty="0" smtClean="0"/>
              <a:t>For each piece of evidence from a source, </a:t>
            </a:r>
            <a:r>
              <a:rPr lang="en-US" sz="3200" dirty="0"/>
              <a:t>i</a:t>
            </a:r>
            <a:r>
              <a:rPr lang="en-US" sz="3200" dirty="0" smtClean="0"/>
              <a:t>dentify why you included it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smtClean="0"/>
              <a:t>Change the evidence to a quote or paraphrase accordingly</a:t>
            </a:r>
          </a:p>
          <a:p>
            <a:pPr marL="514350" indent="-514350">
              <a:buFont typeface="+mj-lt"/>
              <a:buAutoNum type="arabicPeriod"/>
            </a:pP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Done?</a:t>
            </a:r>
          </a:p>
          <a:p>
            <a:pPr>
              <a:buFont typeface="Wingdings" charset="2"/>
              <a:buChar char="Ø"/>
            </a:pPr>
            <a:r>
              <a:rPr lang="en-US" sz="2800" dirty="0" smtClean="0"/>
              <a:t>Finish your draft and revise your writing. Ideas for revising:</a:t>
            </a:r>
          </a:p>
          <a:p>
            <a:pPr marL="914400" lvl="1" indent="-514350">
              <a:buFont typeface="Wingdings" charset="2"/>
              <a:buChar char="Ø"/>
            </a:pPr>
            <a:r>
              <a:rPr lang="en-US" sz="2600" dirty="0" smtClean="0"/>
              <a:t>Add another </a:t>
            </a:r>
            <a:r>
              <a:rPr lang="en-US" sz="2600" dirty="0" err="1" smtClean="0"/>
              <a:t>evidence+reasoning</a:t>
            </a:r>
            <a:r>
              <a:rPr lang="en-US" sz="2600" dirty="0" smtClean="0"/>
              <a:t> to each paragraph</a:t>
            </a:r>
          </a:p>
          <a:p>
            <a:pPr marL="914400" lvl="1" indent="-514350">
              <a:buFont typeface="Wingdings" charset="2"/>
              <a:buChar char="Ø"/>
            </a:pPr>
            <a:r>
              <a:rPr lang="en-US" sz="2600" dirty="0" smtClean="0"/>
              <a:t>Find more research to include</a:t>
            </a:r>
          </a:p>
          <a:p>
            <a:pPr marL="914400" lvl="1" indent="-514350">
              <a:buFont typeface="Wingdings" charset="2"/>
              <a:buChar char="Ø"/>
            </a:pPr>
            <a:r>
              <a:rPr lang="en-US" sz="2600" dirty="0" smtClean="0"/>
              <a:t>Add a counterargument (some people might say</a:t>
            </a:r>
            <a:r>
              <a:rPr lang="mr-IN" sz="2600" dirty="0" smtClean="0"/>
              <a:t>…</a:t>
            </a:r>
            <a:r>
              <a:rPr lang="en-US" sz="2600" dirty="0" smtClean="0"/>
              <a:t>but they’re mistaken because</a:t>
            </a:r>
            <a:r>
              <a:rPr lang="mr-IN" sz="2600" dirty="0" smtClean="0"/>
              <a:t>…</a:t>
            </a:r>
            <a:r>
              <a:rPr lang="en-US" sz="2600" dirty="0" smtClean="0"/>
              <a:t>.)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50182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Quotabl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Quotable.thmx</Template>
  <TotalTime>33907</TotalTime>
  <Words>710</Words>
  <Application>Microsoft Macintosh PowerPoint</Application>
  <PresentationFormat>On-screen Show (4:3)</PresentationFormat>
  <Paragraphs>78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Quotable</vt:lpstr>
      <vt:lpstr>Quote or Paraphrase Lesson Powerpoint</vt:lpstr>
      <vt:lpstr>PowerPoint Presentation</vt:lpstr>
      <vt:lpstr>What’s the Difference?</vt:lpstr>
      <vt:lpstr>What’s the Difference?</vt:lpstr>
      <vt:lpstr>What’s the Difference?</vt:lpstr>
      <vt:lpstr>What’s the Difference?</vt:lpstr>
      <vt:lpstr>Example of Quote/Paraphrase</vt:lpstr>
      <vt:lpstr>PowerPoint Presentation</vt:lpstr>
      <vt:lpstr>Work-Time Today</vt:lpstr>
      <vt:lpstr>Share-Time Today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1</dc:title>
  <dc:creator>Jeanne Zeller</dc:creator>
  <cp:lastModifiedBy>Jeanne Zeller</cp:lastModifiedBy>
  <cp:revision>218</cp:revision>
  <dcterms:created xsi:type="dcterms:W3CDTF">2017-08-08T21:54:04Z</dcterms:created>
  <dcterms:modified xsi:type="dcterms:W3CDTF">2018-11-20T12:27:18Z</dcterms:modified>
</cp:coreProperties>
</file>